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x="18288000" cy="10287000"/>
  <p:notesSz cx="6858000" cy="9144000"/>
  <p:embeddedFontLst>
    <p:embeddedFont>
      <p:font typeface="DM Serif Display" charset="1" panose="00000000000000000000"/>
      <p:regular r:id="rId20"/>
    </p:embeddedFont>
    <p:embeddedFont>
      <p:font typeface="PT Serif Bold" charset="1" panose="020A0703040505020204"/>
      <p:regular r:id="rId21"/>
    </p:embeddedFont>
    <p:embeddedFont>
      <p:font typeface="PT Serif" charset="1" panose="020A0603040505020204"/>
      <p:regular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jpeg" Type="http://schemas.openxmlformats.org/officeDocument/2006/relationships/image"/><Relationship Id="rId7" Target="../media/image6.png" Type="http://schemas.openxmlformats.org/officeDocument/2006/relationships/image"/><Relationship Id="rId8" Target="../media/image7.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jpeg" Type="http://schemas.openxmlformats.org/officeDocument/2006/relationships/image"/><Relationship Id="rId2" Target="../media/image1.png" Type="http://schemas.openxmlformats.org/officeDocument/2006/relationships/image"/><Relationship Id="rId3" Target="../media/image8.jpeg" Type="http://schemas.openxmlformats.org/officeDocument/2006/relationships/image"/><Relationship Id="rId4" Target="../media/image4.png" Type="http://schemas.openxmlformats.org/officeDocument/2006/relationships/image"/><Relationship Id="rId5" Target="../media/image2.png" Type="http://schemas.openxmlformats.org/officeDocument/2006/relationships/image"/><Relationship Id="rId6" Target="../media/image9.jpeg" Type="http://schemas.openxmlformats.org/officeDocument/2006/relationships/image"/><Relationship Id="rId7" Target="../media/image3.png" Type="http://schemas.openxmlformats.org/officeDocument/2006/relationships/image"/><Relationship Id="rId8" Target="../media/image5.jpeg" Type="http://schemas.openxmlformats.org/officeDocument/2006/relationships/image"/><Relationship Id="rId9" Target="../media/image6.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jpeg" Type="http://schemas.openxmlformats.org/officeDocument/2006/relationships/image"/><Relationship Id="rId2" Target="../media/image1.png" Type="http://schemas.openxmlformats.org/officeDocument/2006/relationships/image"/><Relationship Id="rId3" Target="../media/image8.jpeg" Type="http://schemas.openxmlformats.org/officeDocument/2006/relationships/image"/><Relationship Id="rId4" Target="../media/image4.png" Type="http://schemas.openxmlformats.org/officeDocument/2006/relationships/image"/><Relationship Id="rId5" Target="../media/image2.png" Type="http://schemas.openxmlformats.org/officeDocument/2006/relationships/image"/><Relationship Id="rId6" Target="../media/image9.jpeg" Type="http://schemas.openxmlformats.org/officeDocument/2006/relationships/image"/><Relationship Id="rId7" Target="../media/image3.png" Type="http://schemas.openxmlformats.org/officeDocument/2006/relationships/image"/><Relationship Id="rId8" Target="../media/image5.jpeg" Type="http://schemas.openxmlformats.org/officeDocument/2006/relationships/image"/><Relationship Id="rId9" Target="../media/image6.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8.jpeg" Type="http://schemas.openxmlformats.org/officeDocument/2006/relationships/image"/><Relationship Id="rId4" Target="../media/image4.png" Type="http://schemas.openxmlformats.org/officeDocument/2006/relationships/image"/><Relationship Id="rId5" Target="../media/image2.png" Type="http://schemas.openxmlformats.org/officeDocument/2006/relationships/image"/><Relationship Id="rId6" Target="../media/image3.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8.jpeg" Type="http://schemas.openxmlformats.org/officeDocument/2006/relationships/image"/><Relationship Id="rId4" Target="../media/image4.png" Type="http://schemas.openxmlformats.org/officeDocument/2006/relationships/image"/><Relationship Id="rId5" Target="../media/image2.png" Type="http://schemas.openxmlformats.org/officeDocument/2006/relationships/image"/><Relationship Id="rId6" Target="../media/image9.jpeg" Type="http://schemas.openxmlformats.org/officeDocument/2006/relationships/image"/><Relationship Id="rId7" Target="../media/image3.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8.jpeg" Type="http://schemas.openxmlformats.org/officeDocument/2006/relationships/image"/><Relationship Id="rId4" Target="../media/image4.png" Type="http://schemas.openxmlformats.org/officeDocument/2006/relationships/image"/><Relationship Id="rId5" Target="../media/image2.png" Type="http://schemas.openxmlformats.org/officeDocument/2006/relationships/image"/><Relationship Id="rId6" Target="../media/image9.jpeg" Type="http://schemas.openxmlformats.org/officeDocument/2006/relationships/image"/><Relationship Id="rId7" Target="../media/image3.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jpeg" Type="http://schemas.openxmlformats.org/officeDocument/2006/relationships/image"/><Relationship Id="rId2" Target="../media/image1.png" Type="http://schemas.openxmlformats.org/officeDocument/2006/relationships/image"/><Relationship Id="rId3" Target="../media/image8.jpeg" Type="http://schemas.openxmlformats.org/officeDocument/2006/relationships/image"/><Relationship Id="rId4" Target="../media/image4.png" Type="http://schemas.openxmlformats.org/officeDocument/2006/relationships/image"/><Relationship Id="rId5" Target="../media/image2.png" Type="http://schemas.openxmlformats.org/officeDocument/2006/relationships/image"/><Relationship Id="rId6" Target="../media/image9.jpeg" Type="http://schemas.openxmlformats.org/officeDocument/2006/relationships/image"/><Relationship Id="rId7" Target="../media/image3.png" Type="http://schemas.openxmlformats.org/officeDocument/2006/relationships/image"/><Relationship Id="rId8" Target="../media/image5.jpeg" Type="http://schemas.openxmlformats.org/officeDocument/2006/relationships/image"/><Relationship Id="rId9" Target="../media/image6.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9.jpeg" Type="http://schemas.openxmlformats.org/officeDocument/2006/relationships/image"/><Relationship Id="rId5" Target="../media/image4.png" Type="http://schemas.openxmlformats.org/officeDocument/2006/relationships/image"/><Relationship Id="rId6" Target="../media/image10.png" Type="http://schemas.openxmlformats.org/officeDocument/2006/relationships/image"/><Relationship Id="rId7" Target="../media/image11.png" Type="http://schemas.openxmlformats.org/officeDocument/2006/relationships/image"/><Relationship Id="rId8" Target="../media/image12.png" Type="http://schemas.openxmlformats.org/officeDocument/2006/relationships/image"/><Relationship Id="rId9" Target="../media/image13.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9.jpeg" Type="http://schemas.openxmlformats.org/officeDocument/2006/relationships/image"/><Relationship Id="rId5" Target="../media/image4.png" Type="http://schemas.openxmlformats.org/officeDocument/2006/relationships/image"/><Relationship Id="rId6" Target="../media/image10.png" Type="http://schemas.openxmlformats.org/officeDocument/2006/relationships/image"/><Relationship Id="rId7" Target="../media/image11.png" Type="http://schemas.openxmlformats.org/officeDocument/2006/relationships/image"/><Relationship Id="rId8" Target="../media/image13.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10.png" Type="http://schemas.openxmlformats.org/officeDocument/2006/relationships/image"/><Relationship Id="rId4" Target="../media/image11.png" Type="http://schemas.openxmlformats.org/officeDocument/2006/relationships/image"/><Relationship Id="rId5" Target="../media/image12.png" Type="http://schemas.openxmlformats.org/officeDocument/2006/relationships/image"/><Relationship Id="rId6" Target="../media/image13.png" Type="http://schemas.openxmlformats.org/officeDocument/2006/relationships/image"/><Relationship Id="rId7" Target="../media/image4.png" Type="http://schemas.openxmlformats.org/officeDocument/2006/relationships/image"/><Relationship Id="rId8" Target="../media/image2.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12.png" Type="http://schemas.openxmlformats.org/officeDocument/2006/relationships/image"/><Relationship Id="rId4" Target="../media/image11.png" Type="http://schemas.openxmlformats.org/officeDocument/2006/relationships/image"/><Relationship Id="rId5" Target="../media/image13.png" Type="http://schemas.openxmlformats.org/officeDocument/2006/relationships/image"/><Relationship Id="rId6" Target="../media/image4.png" Type="http://schemas.openxmlformats.org/officeDocument/2006/relationships/image"/><Relationship Id="rId7" Target="../media/image2.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9.jpeg" Type="http://schemas.openxmlformats.org/officeDocument/2006/relationships/image"/><Relationship Id="rId5" Target="../media/image4.png" Type="http://schemas.openxmlformats.org/officeDocument/2006/relationships/image"/><Relationship Id="rId6" Target="../media/image10.png" Type="http://schemas.openxmlformats.org/officeDocument/2006/relationships/image"/><Relationship Id="rId7" Target="../media/image11.png" Type="http://schemas.openxmlformats.org/officeDocument/2006/relationships/image"/><Relationship Id="rId8" Target="../media/image12.png" Type="http://schemas.openxmlformats.org/officeDocument/2006/relationships/image"/><Relationship Id="rId9" Target="../media/image13.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12.png" Type="http://schemas.openxmlformats.org/officeDocument/2006/relationships/image"/><Relationship Id="rId4" Target="../media/image11.png" Type="http://schemas.openxmlformats.org/officeDocument/2006/relationships/image"/><Relationship Id="rId5" Target="../media/image2.png" Type="http://schemas.openxmlformats.org/officeDocument/2006/relationships/image"/><Relationship Id="rId6" Target="../media/image14.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1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2324070"/>
            <a:ext cx="22885437" cy="18249731"/>
          </a:xfrm>
          <a:custGeom>
            <a:avLst/>
            <a:gdLst/>
            <a:ahLst/>
            <a:cxnLst/>
            <a:rect r="r" b="b" t="t" l="l"/>
            <a:pathLst>
              <a:path h="18249731" w="22885437">
                <a:moveTo>
                  <a:pt x="0" y="0"/>
                </a:moveTo>
                <a:lnTo>
                  <a:pt x="22885437" y="0"/>
                </a:lnTo>
                <a:lnTo>
                  <a:pt x="22885437" y="18249732"/>
                </a:lnTo>
                <a:lnTo>
                  <a:pt x="0" y="18249732"/>
                </a:lnTo>
                <a:lnTo>
                  <a:pt x="0" y="0"/>
                </a:lnTo>
                <a:close/>
              </a:path>
            </a:pathLst>
          </a:custGeom>
          <a:blipFill>
            <a:blip r:embed="rId2"/>
            <a:stretch>
              <a:fillRect l="-43495" t="0" r="0" b="-1244"/>
            </a:stretch>
          </a:blipFill>
        </p:spPr>
      </p:sp>
      <p:sp>
        <p:nvSpPr>
          <p:cNvPr name="Freeform 3" id="3"/>
          <p:cNvSpPr/>
          <p:nvPr/>
        </p:nvSpPr>
        <p:spPr>
          <a:xfrm flipH="false" flipV="false" rot="0">
            <a:off x="16315752" y="7311329"/>
            <a:ext cx="3876162" cy="2224997"/>
          </a:xfrm>
          <a:custGeom>
            <a:avLst/>
            <a:gdLst/>
            <a:ahLst/>
            <a:cxnLst/>
            <a:rect r="r" b="b" t="t" l="l"/>
            <a:pathLst>
              <a:path h="2224997" w="3876162">
                <a:moveTo>
                  <a:pt x="0" y="0"/>
                </a:moveTo>
                <a:lnTo>
                  <a:pt x="3876162" y="0"/>
                </a:lnTo>
                <a:lnTo>
                  <a:pt x="3876162" y="2224997"/>
                </a:lnTo>
                <a:lnTo>
                  <a:pt x="0" y="2224997"/>
                </a:lnTo>
                <a:lnTo>
                  <a:pt x="0" y="0"/>
                </a:lnTo>
                <a:close/>
              </a:path>
            </a:pathLst>
          </a:custGeom>
          <a:blipFill>
            <a:blip r:embed="rId3"/>
            <a:stretch>
              <a:fillRect l="-47705" t="0" r="-47705" b="0"/>
            </a:stretch>
          </a:blipFill>
        </p:spPr>
      </p:sp>
      <p:sp>
        <p:nvSpPr>
          <p:cNvPr name="Freeform 4" id="4"/>
          <p:cNvSpPr/>
          <p:nvPr/>
        </p:nvSpPr>
        <p:spPr>
          <a:xfrm flipH="false" flipV="false" rot="0">
            <a:off x="15923145" y="442859"/>
            <a:ext cx="4268769" cy="5990153"/>
          </a:xfrm>
          <a:custGeom>
            <a:avLst/>
            <a:gdLst/>
            <a:ahLst/>
            <a:cxnLst/>
            <a:rect r="r" b="b" t="t" l="l"/>
            <a:pathLst>
              <a:path h="5990153" w="4268769">
                <a:moveTo>
                  <a:pt x="0" y="0"/>
                </a:moveTo>
                <a:lnTo>
                  <a:pt x="4268769" y="0"/>
                </a:lnTo>
                <a:lnTo>
                  <a:pt x="4268769" y="5990153"/>
                </a:lnTo>
                <a:lnTo>
                  <a:pt x="0" y="5990153"/>
                </a:lnTo>
                <a:lnTo>
                  <a:pt x="0" y="0"/>
                </a:lnTo>
                <a:close/>
              </a:path>
            </a:pathLst>
          </a:custGeom>
          <a:blipFill>
            <a:blip r:embed="rId4"/>
            <a:stretch>
              <a:fillRect l="-11181" t="0" r="0" b="0"/>
            </a:stretch>
          </a:blipFill>
        </p:spPr>
      </p:sp>
      <p:sp>
        <p:nvSpPr>
          <p:cNvPr name="Freeform 5" id="5"/>
          <p:cNvSpPr/>
          <p:nvPr/>
        </p:nvSpPr>
        <p:spPr>
          <a:xfrm flipH="false" flipV="false" rot="0">
            <a:off x="15633874" y="-226647"/>
            <a:ext cx="4847311" cy="7181484"/>
          </a:xfrm>
          <a:custGeom>
            <a:avLst/>
            <a:gdLst/>
            <a:ahLst/>
            <a:cxnLst/>
            <a:rect r="r" b="b" t="t" l="l"/>
            <a:pathLst>
              <a:path h="7181484" w="4847311">
                <a:moveTo>
                  <a:pt x="0" y="0"/>
                </a:moveTo>
                <a:lnTo>
                  <a:pt x="4847311" y="0"/>
                </a:lnTo>
                <a:lnTo>
                  <a:pt x="4847311" y="7181485"/>
                </a:lnTo>
                <a:lnTo>
                  <a:pt x="0" y="7181485"/>
                </a:lnTo>
                <a:lnTo>
                  <a:pt x="0" y="0"/>
                </a:lnTo>
                <a:close/>
              </a:path>
            </a:pathLst>
          </a:custGeom>
          <a:blipFill>
            <a:blip r:embed="rId5"/>
            <a:stretch>
              <a:fillRect l="-1205" t="0" r="-1205" b="0"/>
            </a:stretch>
          </a:blipFill>
        </p:spPr>
      </p:sp>
      <p:sp>
        <p:nvSpPr>
          <p:cNvPr name="Freeform 6" id="6"/>
          <p:cNvSpPr/>
          <p:nvPr/>
        </p:nvSpPr>
        <p:spPr>
          <a:xfrm flipH="false" flipV="false" rot="0">
            <a:off x="5390187" y="376168"/>
            <a:ext cx="5484282" cy="7001212"/>
          </a:xfrm>
          <a:custGeom>
            <a:avLst/>
            <a:gdLst/>
            <a:ahLst/>
            <a:cxnLst/>
            <a:rect r="r" b="b" t="t" l="l"/>
            <a:pathLst>
              <a:path h="7001212" w="5484282">
                <a:moveTo>
                  <a:pt x="0" y="0"/>
                </a:moveTo>
                <a:lnTo>
                  <a:pt x="5484282" y="0"/>
                </a:lnTo>
                <a:lnTo>
                  <a:pt x="5484282" y="7001212"/>
                </a:lnTo>
                <a:lnTo>
                  <a:pt x="0" y="7001212"/>
                </a:lnTo>
                <a:lnTo>
                  <a:pt x="0" y="0"/>
                </a:lnTo>
                <a:close/>
              </a:path>
            </a:pathLst>
          </a:custGeom>
          <a:blipFill>
            <a:blip r:embed="rId6"/>
            <a:stretch>
              <a:fillRect l="0" t="0" r="0" b="0"/>
            </a:stretch>
          </a:blipFill>
        </p:spPr>
      </p:sp>
      <p:sp>
        <p:nvSpPr>
          <p:cNvPr name="Freeform 7" id="7"/>
          <p:cNvSpPr/>
          <p:nvPr/>
        </p:nvSpPr>
        <p:spPr>
          <a:xfrm flipH="false" flipV="false" rot="0">
            <a:off x="5009911" y="29115"/>
            <a:ext cx="6113606" cy="7763309"/>
          </a:xfrm>
          <a:custGeom>
            <a:avLst/>
            <a:gdLst/>
            <a:ahLst/>
            <a:cxnLst/>
            <a:rect r="r" b="b" t="t" l="l"/>
            <a:pathLst>
              <a:path h="7763309" w="6113606">
                <a:moveTo>
                  <a:pt x="0" y="0"/>
                </a:moveTo>
                <a:lnTo>
                  <a:pt x="6113606" y="0"/>
                </a:lnTo>
                <a:lnTo>
                  <a:pt x="6113606" y="7763308"/>
                </a:lnTo>
                <a:lnTo>
                  <a:pt x="0" y="7763308"/>
                </a:lnTo>
                <a:lnTo>
                  <a:pt x="0" y="0"/>
                </a:lnTo>
                <a:close/>
              </a:path>
            </a:pathLst>
          </a:custGeom>
          <a:blipFill>
            <a:blip r:embed="rId7"/>
            <a:stretch>
              <a:fillRect l="0" t="0" r="0" b="0"/>
            </a:stretch>
          </a:blipFill>
        </p:spPr>
      </p:sp>
      <p:sp>
        <p:nvSpPr>
          <p:cNvPr name="Freeform 8" id="8"/>
          <p:cNvSpPr/>
          <p:nvPr/>
        </p:nvSpPr>
        <p:spPr>
          <a:xfrm flipH="false" flipV="false" rot="0">
            <a:off x="5210282" y="7915533"/>
            <a:ext cx="5844092" cy="2167351"/>
          </a:xfrm>
          <a:custGeom>
            <a:avLst/>
            <a:gdLst/>
            <a:ahLst/>
            <a:cxnLst/>
            <a:rect r="r" b="b" t="t" l="l"/>
            <a:pathLst>
              <a:path h="2167351" w="5844092">
                <a:moveTo>
                  <a:pt x="0" y="0"/>
                </a:moveTo>
                <a:lnTo>
                  <a:pt x="5844092" y="0"/>
                </a:lnTo>
                <a:lnTo>
                  <a:pt x="5844092" y="2167351"/>
                </a:lnTo>
                <a:lnTo>
                  <a:pt x="0" y="2167351"/>
                </a:lnTo>
                <a:lnTo>
                  <a:pt x="0" y="0"/>
                </a:lnTo>
                <a:close/>
              </a:path>
            </a:pathLst>
          </a:custGeom>
          <a:blipFill>
            <a:blip r:embed="rId8"/>
            <a:stretch>
              <a:fillRect l="-13125" t="0" r="-13125" b="0"/>
            </a:stretch>
          </a:blipFill>
        </p:spPr>
      </p:sp>
      <p:sp>
        <p:nvSpPr>
          <p:cNvPr name="TextBox 9" id="9"/>
          <p:cNvSpPr txBox="true"/>
          <p:nvPr/>
        </p:nvSpPr>
        <p:spPr>
          <a:xfrm rot="0">
            <a:off x="17367612" y="7434343"/>
            <a:ext cx="1772443" cy="358080"/>
          </a:xfrm>
          <a:prstGeom prst="rect">
            <a:avLst/>
          </a:prstGeom>
        </p:spPr>
        <p:txBody>
          <a:bodyPr anchor="t" rtlCol="false" tIns="0" lIns="0" bIns="0" rIns="0">
            <a:spAutoFit/>
          </a:bodyPr>
          <a:lstStyle/>
          <a:p>
            <a:pPr algn="ctr" marL="0" indent="0" lvl="0">
              <a:lnSpc>
                <a:spcPts val="3001"/>
              </a:lnSpc>
              <a:spcBef>
                <a:spcPct val="0"/>
              </a:spcBef>
            </a:pPr>
            <a:r>
              <a:rPr lang="en-US" sz="2144">
                <a:solidFill>
                  <a:srgbClr val="825C2B"/>
                </a:solidFill>
                <a:latin typeface="DM Serif Display"/>
                <a:ea typeface="DM Serif Display"/>
                <a:cs typeface="DM Serif Display"/>
                <a:sym typeface="DM Serif Display"/>
              </a:rPr>
              <a:t>The Threshold</a:t>
            </a:r>
          </a:p>
        </p:txBody>
      </p:sp>
      <p:sp>
        <p:nvSpPr>
          <p:cNvPr name="TextBox 10" id="10"/>
          <p:cNvSpPr txBox="true"/>
          <p:nvPr/>
        </p:nvSpPr>
        <p:spPr>
          <a:xfrm rot="0">
            <a:off x="17839273" y="7754323"/>
            <a:ext cx="829120" cy="284319"/>
          </a:xfrm>
          <a:prstGeom prst="rect">
            <a:avLst/>
          </a:prstGeom>
        </p:spPr>
        <p:txBody>
          <a:bodyPr anchor="t" rtlCol="false" tIns="0" lIns="0" bIns="0" rIns="0">
            <a:spAutoFit/>
          </a:bodyPr>
          <a:lstStyle/>
          <a:p>
            <a:pPr algn="ctr" marL="0" indent="0" lvl="0">
              <a:lnSpc>
                <a:spcPts val="2376"/>
              </a:lnSpc>
              <a:spcBef>
                <a:spcPct val="0"/>
              </a:spcBef>
            </a:pPr>
            <a:r>
              <a:rPr lang="en-US" b="true" sz="1697">
                <a:solidFill>
                  <a:srgbClr val="825C2B"/>
                </a:solidFill>
                <a:latin typeface="PT Serif Bold"/>
                <a:ea typeface="PT Serif Bold"/>
                <a:cs typeface="PT Serif Bold"/>
                <a:sym typeface="PT Serif Bold"/>
              </a:rPr>
              <a:t>( 1912 )</a:t>
            </a:r>
          </a:p>
        </p:txBody>
      </p:sp>
      <p:sp>
        <p:nvSpPr>
          <p:cNvPr name="TextBox 11" id="11"/>
          <p:cNvSpPr txBox="true"/>
          <p:nvPr/>
        </p:nvSpPr>
        <p:spPr>
          <a:xfrm rot="0">
            <a:off x="16488814" y="8070921"/>
            <a:ext cx="3530037" cy="1015375"/>
          </a:xfrm>
          <a:prstGeom prst="rect">
            <a:avLst/>
          </a:prstGeom>
        </p:spPr>
        <p:txBody>
          <a:bodyPr anchor="t" rtlCol="false" tIns="0" lIns="0" bIns="0" rIns="0">
            <a:spAutoFit/>
          </a:bodyPr>
          <a:lstStyle/>
          <a:p>
            <a:pPr algn="ctr">
              <a:lnSpc>
                <a:spcPts val="2072"/>
              </a:lnSpc>
            </a:pPr>
            <a:r>
              <a:rPr lang="en-US" sz="1480">
                <a:solidFill>
                  <a:srgbClr val="825C2B"/>
                </a:solidFill>
                <a:latin typeface="PT Serif"/>
                <a:ea typeface="PT Serif"/>
                <a:cs typeface="PT Serif"/>
                <a:sym typeface="PT Serif"/>
              </a:rPr>
              <a:t>Oil on canvas, 117.0 x 96.5 cm</a:t>
            </a:r>
          </a:p>
          <a:p>
            <a:pPr algn="ctr">
              <a:lnSpc>
                <a:spcPts val="2072"/>
              </a:lnSpc>
            </a:pPr>
            <a:r>
              <a:rPr lang="en-US" sz="1480">
                <a:solidFill>
                  <a:srgbClr val="825C2B"/>
                </a:solidFill>
                <a:latin typeface="PT Serif"/>
                <a:ea typeface="PT Serif"/>
                <a:cs typeface="PT Serif"/>
                <a:sym typeface="PT Serif"/>
              </a:rPr>
              <a:t>Inscription recto: 1:1, F Carlyle</a:t>
            </a:r>
          </a:p>
          <a:p>
            <a:pPr algn="ctr" marL="0" indent="0" lvl="0">
              <a:lnSpc>
                <a:spcPts val="2072"/>
              </a:lnSpc>
              <a:spcBef>
                <a:spcPct val="0"/>
              </a:spcBef>
            </a:pPr>
            <a:r>
              <a:rPr lang="en-US" sz="1480">
                <a:solidFill>
                  <a:srgbClr val="825C2B"/>
                </a:solidFill>
                <a:latin typeface="PT Serif"/>
                <a:ea typeface="PT Serif"/>
                <a:cs typeface="PT Serif"/>
                <a:sym typeface="PT Serif"/>
              </a:rPr>
              <a:t>Collection: The Ontario Collection, Government of Ontario, Toronto</a:t>
            </a:r>
          </a:p>
        </p:txBody>
      </p:sp>
      <p:sp>
        <p:nvSpPr>
          <p:cNvPr name="TextBox 12" id="12"/>
          <p:cNvSpPr txBox="true"/>
          <p:nvPr/>
        </p:nvSpPr>
        <p:spPr>
          <a:xfrm rot="0">
            <a:off x="5210282" y="7858383"/>
            <a:ext cx="5844092" cy="566623"/>
          </a:xfrm>
          <a:prstGeom prst="rect">
            <a:avLst/>
          </a:prstGeom>
        </p:spPr>
        <p:txBody>
          <a:bodyPr anchor="t" rtlCol="false" tIns="0" lIns="0" bIns="0" rIns="0">
            <a:spAutoFit/>
          </a:bodyPr>
          <a:lstStyle/>
          <a:p>
            <a:pPr algn="ctr" marL="0" indent="0" lvl="0">
              <a:lnSpc>
                <a:spcPts val="4753"/>
              </a:lnSpc>
              <a:spcBef>
                <a:spcPct val="0"/>
              </a:spcBef>
            </a:pPr>
            <a:r>
              <a:rPr lang="en-US" sz="3395">
                <a:solidFill>
                  <a:srgbClr val="825C2B"/>
                </a:solidFill>
                <a:latin typeface="DM Serif Display"/>
                <a:ea typeface="DM Serif Display"/>
                <a:cs typeface="DM Serif Display"/>
                <a:sym typeface="DM Serif Display"/>
              </a:rPr>
              <a:t>Florence Carlyle</a:t>
            </a:r>
          </a:p>
        </p:txBody>
      </p:sp>
      <p:sp>
        <p:nvSpPr>
          <p:cNvPr name="TextBox 13" id="13"/>
          <p:cNvSpPr txBox="true"/>
          <p:nvPr/>
        </p:nvSpPr>
        <p:spPr>
          <a:xfrm rot="0">
            <a:off x="7308578" y="8358583"/>
            <a:ext cx="1647500" cy="284319"/>
          </a:xfrm>
          <a:prstGeom prst="rect">
            <a:avLst/>
          </a:prstGeom>
        </p:spPr>
        <p:txBody>
          <a:bodyPr anchor="t" rtlCol="false" tIns="0" lIns="0" bIns="0" rIns="0">
            <a:spAutoFit/>
          </a:bodyPr>
          <a:lstStyle/>
          <a:p>
            <a:pPr algn="ctr" marL="0" indent="0" lvl="0">
              <a:lnSpc>
                <a:spcPts val="2376"/>
              </a:lnSpc>
              <a:spcBef>
                <a:spcPct val="0"/>
              </a:spcBef>
            </a:pPr>
            <a:r>
              <a:rPr lang="en-US" b="true" sz="1697">
                <a:solidFill>
                  <a:srgbClr val="825C2B"/>
                </a:solidFill>
                <a:latin typeface="PT Serif Bold"/>
                <a:ea typeface="PT Serif Bold"/>
                <a:cs typeface="PT Serif Bold"/>
                <a:sym typeface="PT Serif Bold"/>
              </a:rPr>
              <a:t>( 1964 - 1923 )</a:t>
            </a:r>
          </a:p>
        </p:txBody>
      </p:sp>
      <p:sp>
        <p:nvSpPr>
          <p:cNvPr name="TextBox 14" id="14"/>
          <p:cNvSpPr txBox="true"/>
          <p:nvPr/>
        </p:nvSpPr>
        <p:spPr>
          <a:xfrm rot="0">
            <a:off x="5390187" y="8623851"/>
            <a:ext cx="5556032" cy="1282483"/>
          </a:xfrm>
          <a:prstGeom prst="rect">
            <a:avLst/>
          </a:prstGeom>
        </p:spPr>
        <p:txBody>
          <a:bodyPr anchor="t" rtlCol="false" tIns="0" lIns="0" bIns="0" rIns="0">
            <a:spAutoFit/>
          </a:bodyPr>
          <a:lstStyle/>
          <a:p>
            <a:pPr algn="ctr" marL="0" indent="0" lvl="0">
              <a:lnSpc>
                <a:spcPts val="1180"/>
              </a:lnSpc>
              <a:spcBef>
                <a:spcPct val="0"/>
              </a:spcBef>
            </a:pPr>
            <a:r>
              <a:rPr lang="en-US" sz="843">
                <a:solidFill>
                  <a:srgbClr val="825C2B"/>
                </a:solidFill>
                <a:latin typeface="PT Serif"/>
                <a:ea typeface="PT Serif"/>
                <a:cs typeface="PT Serif"/>
                <a:sym typeface="PT Serif"/>
              </a:rPr>
              <a:t>Florence Carly</a:t>
            </a:r>
            <a:r>
              <a:rPr lang="en-US" sz="843">
                <a:solidFill>
                  <a:srgbClr val="825C2B"/>
                </a:solidFill>
                <a:latin typeface="PT Serif"/>
                <a:ea typeface="PT Serif"/>
                <a:cs typeface="PT Serif"/>
                <a:sym typeface="PT Serif"/>
              </a:rPr>
              <a:t>le (1864–1923) was born in Galt, Ontario, but moved to Woodstock, Ontario, when she was just seven years old. Carlyle travelled to Paris in 1890 and spent the next six years studying painting, becoming accomplished enough to have paintings exhibited at the 1893 and 1894 Paris Salons. Although she briefly established a studio in London, she returned to Canada just before her 32nd birthday. In 1913 Carlyle moved to England, eventually settling in Crowborough, where she lived in Sweet Hawes cottage with Juliet Hastings. Carlyle continued to paint and exhibit, but both her volunteer work during World War I and her gradually failing eyesight significantly reduced her artistic production. After the war, Carlyle began to write. Her story Mary’s Child was published in a British newspaper in November 1923. Unfortunately, Carlyle never had the chance to see her work in print; she passed away on May 2, 1923, at the age of 58.</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0733782" y="0"/>
            <a:ext cx="10948622" cy="10287000"/>
          </a:xfrm>
          <a:custGeom>
            <a:avLst/>
            <a:gdLst/>
            <a:ahLst/>
            <a:cxnLst/>
            <a:rect r="r" b="b" t="t" l="l"/>
            <a:pathLst>
              <a:path h="10287000" w="10948622">
                <a:moveTo>
                  <a:pt x="0" y="0"/>
                </a:moveTo>
                <a:lnTo>
                  <a:pt x="10948623" y="0"/>
                </a:lnTo>
                <a:lnTo>
                  <a:pt x="10948623" y="10287000"/>
                </a:lnTo>
                <a:lnTo>
                  <a:pt x="0" y="10287000"/>
                </a:lnTo>
                <a:lnTo>
                  <a:pt x="0" y="0"/>
                </a:lnTo>
                <a:close/>
              </a:path>
            </a:pathLst>
          </a:custGeom>
          <a:blipFill>
            <a:blip r:embed="rId2"/>
            <a:stretch>
              <a:fillRect l="-68283" t="0" r="-180" b="-880"/>
            </a:stretch>
          </a:blipFill>
        </p:spPr>
      </p:sp>
      <p:sp>
        <p:nvSpPr>
          <p:cNvPr name="Freeform 3" id="3"/>
          <p:cNvSpPr/>
          <p:nvPr/>
        </p:nvSpPr>
        <p:spPr>
          <a:xfrm flipH="false" flipV="false" rot="0">
            <a:off x="12121306" y="1460462"/>
            <a:ext cx="2686992" cy="3772624"/>
          </a:xfrm>
          <a:custGeom>
            <a:avLst/>
            <a:gdLst/>
            <a:ahLst/>
            <a:cxnLst/>
            <a:rect r="r" b="b" t="t" l="l"/>
            <a:pathLst>
              <a:path h="3772624" w="2686992">
                <a:moveTo>
                  <a:pt x="0" y="0"/>
                </a:moveTo>
                <a:lnTo>
                  <a:pt x="2686991" y="0"/>
                </a:lnTo>
                <a:lnTo>
                  <a:pt x="2686991" y="3772624"/>
                </a:lnTo>
                <a:lnTo>
                  <a:pt x="0" y="3772624"/>
                </a:lnTo>
                <a:lnTo>
                  <a:pt x="0" y="0"/>
                </a:lnTo>
                <a:close/>
              </a:path>
            </a:pathLst>
          </a:custGeom>
          <a:blipFill>
            <a:blip r:embed="rId3"/>
            <a:stretch>
              <a:fillRect l="-2042" t="0" r="-2042" b="0"/>
            </a:stretch>
          </a:blipFill>
        </p:spPr>
      </p:sp>
      <p:sp>
        <p:nvSpPr>
          <p:cNvPr name="Freeform 4" id="4"/>
          <p:cNvSpPr/>
          <p:nvPr/>
        </p:nvSpPr>
        <p:spPr>
          <a:xfrm flipH="false" flipV="false" rot="0">
            <a:off x="11997201" y="1264338"/>
            <a:ext cx="2878967" cy="4164871"/>
          </a:xfrm>
          <a:custGeom>
            <a:avLst/>
            <a:gdLst/>
            <a:ahLst/>
            <a:cxnLst/>
            <a:rect r="r" b="b" t="t" l="l"/>
            <a:pathLst>
              <a:path h="4164871" w="2878967">
                <a:moveTo>
                  <a:pt x="0" y="0"/>
                </a:moveTo>
                <a:lnTo>
                  <a:pt x="2878967" y="0"/>
                </a:lnTo>
                <a:lnTo>
                  <a:pt x="2878967" y="4164871"/>
                </a:lnTo>
                <a:lnTo>
                  <a:pt x="0" y="4164871"/>
                </a:lnTo>
                <a:lnTo>
                  <a:pt x="0" y="0"/>
                </a:lnTo>
                <a:close/>
              </a:path>
            </a:pathLst>
          </a:custGeom>
          <a:blipFill>
            <a:blip r:embed="rId4"/>
            <a:stretch>
              <a:fillRect l="0" t="0" r="0" b="0"/>
            </a:stretch>
          </a:blipFill>
        </p:spPr>
      </p:sp>
      <p:sp>
        <p:nvSpPr>
          <p:cNvPr name="Freeform 5" id="5"/>
          <p:cNvSpPr/>
          <p:nvPr/>
        </p:nvSpPr>
        <p:spPr>
          <a:xfrm flipH="false" flipV="false" rot="0">
            <a:off x="11775514" y="5735407"/>
            <a:ext cx="3322341" cy="975938"/>
          </a:xfrm>
          <a:custGeom>
            <a:avLst/>
            <a:gdLst/>
            <a:ahLst/>
            <a:cxnLst/>
            <a:rect r="r" b="b" t="t" l="l"/>
            <a:pathLst>
              <a:path h="975938" w="3322341">
                <a:moveTo>
                  <a:pt x="0" y="0"/>
                </a:moveTo>
                <a:lnTo>
                  <a:pt x="3322341" y="0"/>
                </a:lnTo>
                <a:lnTo>
                  <a:pt x="3322341" y="975938"/>
                </a:lnTo>
                <a:lnTo>
                  <a:pt x="0" y="975938"/>
                </a:lnTo>
                <a:lnTo>
                  <a:pt x="0" y="0"/>
                </a:lnTo>
                <a:close/>
              </a:path>
            </a:pathLst>
          </a:custGeom>
          <a:blipFill>
            <a:blip r:embed="rId5"/>
            <a:stretch>
              <a:fillRect l="0" t="0" r="0" b="0"/>
            </a:stretch>
          </a:blipFill>
        </p:spPr>
      </p:sp>
      <p:sp>
        <p:nvSpPr>
          <p:cNvPr name="Freeform 6" id="6"/>
          <p:cNvSpPr/>
          <p:nvPr/>
        </p:nvSpPr>
        <p:spPr>
          <a:xfrm flipH="false" flipV="false" rot="0">
            <a:off x="17983930" y="5466173"/>
            <a:ext cx="2169211" cy="1245172"/>
          </a:xfrm>
          <a:custGeom>
            <a:avLst/>
            <a:gdLst/>
            <a:ahLst/>
            <a:cxnLst/>
            <a:rect r="r" b="b" t="t" l="l"/>
            <a:pathLst>
              <a:path h="1245172" w="2169211">
                <a:moveTo>
                  <a:pt x="0" y="0"/>
                </a:moveTo>
                <a:lnTo>
                  <a:pt x="2169211" y="0"/>
                </a:lnTo>
                <a:lnTo>
                  <a:pt x="2169211" y="1245172"/>
                </a:lnTo>
                <a:lnTo>
                  <a:pt x="0" y="1245172"/>
                </a:lnTo>
                <a:lnTo>
                  <a:pt x="0" y="0"/>
                </a:lnTo>
                <a:close/>
              </a:path>
            </a:pathLst>
          </a:custGeom>
          <a:blipFill>
            <a:blip r:embed="rId5"/>
            <a:stretch>
              <a:fillRect l="-47705" t="0" r="-47705" b="0"/>
            </a:stretch>
          </a:blipFill>
        </p:spPr>
      </p:sp>
      <p:sp>
        <p:nvSpPr>
          <p:cNvPr name="Freeform 7" id="7"/>
          <p:cNvSpPr/>
          <p:nvPr/>
        </p:nvSpPr>
        <p:spPr>
          <a:xfrm flipH="false" flipV="false" rot="0">
            <a:off x="17717232" y="1521251"/>
            <a:ext cx="2513096" cy="3554520"/>
          </a:xfrm>
          <a:custGeom>
            <a:avLst/>
            <a:gdLst/>
            <a:ahLst/>
            <a:cxnLst/>
            <a:rect r="r" b="b" t="t" l="l"/>
            <a:pathLst>
              <a:path h="3554520" w="2513096">
                <a:moveTo>
                  <a:pt x="0" y="0"/>
                </a:moveTo>
                <a:lnTo>
                  <a:pt x="2513096" y="0"/>
                </a:lnTo>
                <a:lnTo>
                  <a:pt x="2513096" y="3554520"/>
                </a:lnTo>
                <a:lnTo>
                  <a:pt x="0" y="3554520"/>
                </a:lnTo>
                <a:lnTo>
                  <a:pt x="0" y="0"/>
                </a:lnTo>
                <a:close/>
              </a:path>
            </a:pathLst>
          </a:custGeom>
          <a:blipFill>
            <a:blip r:embed="rId6"/>
            <a:stretch>
              <a:fillRect l="-4573" t="-773" r="0" b="-773"/>
            </a:stretch>
          </a:blipFill>
        </p:spPr>
      </p:sp>
      <p:sp>
        <p:nvSpPr>
          <p:cNvPr name="Freeform 8" id="8"/>
          <p:cNvSpPr/>
          <p:nvPr/>
        </p:nvSpPr>
        <p:spPr>
          <a:xfrm flipH="false" flipV="false" rot="0">
            <a:off x="17617433" y="1247706"/>
            <a:ext cx="2712694" cy="3895794"/>
          </a:xfrm>
          <a:custGeom>
            <a:avLst/>
            <a:gdLst/>
            <a:ahLst/>
            <a:cxnLst/>
            <a:rect r="r" b="b" t="t" l="l"/>
            <a:pathLst>
              <a:path h="3895794" w="2712694">
                <a:moveTo>
                  <a:pt x="0" y="0"/>
                </a:moveTo>
                <a:lnTo>
                  <a:pt x="2712694" y="0"/>
                </a:lnTo>
                <a:lnTo>
                  <a:pt x="2712694" y="3895794"/>
                </a:lnTo>
                <a:lnTo>
                  <a:pt x="0" y="3895794"/>
                </a:lnTo>
                <a:lnTo>
                  <a:pt x="0" y="0"/>
                </a:lnTo>
                <a:close/>
              </a:path>
            </a:pathLst>
          </a:custGeom>
          <a:blipFill>
            <a:blip r:embed="rId4"/>
            <a:stretch>
              <a:fillRect l="-1205" t="0" r="-1205" b="-3161"/>
            </a:stretch>
          </a:blipFill>
        </p:spPr>
      </p:sp>
      <p:sp>
        <p:nvSpPr>
          <p:cNvPr name="Freeform 9" id="9"/>
          <p:cNvSpPr/>
          <p:nvPr/>
        </p:nvSpPr>
        <p:spPr>
          <a:xfrm flipH="false" flipV="false" rot="0">
            <a:off x="-129079"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8283" t="0" r="-180" b="-880"/>
            </a:stretch>
          </a:blipFill>
        </p:spPr>
      </p:sp>
      <p:sp>
        <p:nvSpPr>
          <p:cNvPr name="Freeform 10" id="10"/>
          <p:cNvSpPr/>
          <p:nvPr/>
        </p:nvSpPr>
        <p:spPr>
          <a:xfrm flipH="false" flipV="false" rot="0">
            <a:off x="7142959" y="5429209"/>
            <a:ext cx="2169211" cy="1245172"/>
          </a:xfrm>
          <a:custGeom>
            <a:avLst/>
            <a:gdLst/>
            <a:ahLst/>
            <a:cxnLst/>
            <a:rect r="r" b="b" t="t" l="l"/>
            <a:pathLst>
              <a:path h="1245172" w="2169211">
                <a:moveTo>
                  <a:pt x="0" y="0"/>
                </a:moveTo>
                <a:lnTo>
                  <a:pt x="2169211" y="0"/>
                </a:lnTo>
                <a:lnTo>
                  <a:pt x="2169211" y="1245172"/>
                </a:lnTo>
                <a:lnTo>
                  <a:pt x="0" y="1245172"/>
                </a:lnTo>
                <a:lnTo>
                  <a:pt x="0" y="0"/>
                </a:lnTo>
                <a:close/>
              </a:path>
            </a:pathLst>
          </a:custGeom>
          <a:blipFill>
            <a:blip r:embed="rId5"/>
            <a:stretch>
              <a:fillRect l="-47705" t="0" r="-47705" b="0"/>
            </a:stretch>
          </a:blipFill>
        </p:spPr>
      </p:sp>
      <p:sp>
        <p:nvSpPr>
          <p:cNvPr name="Freeform 11" id="11"/>
          <p:cNvSpPr/>
          <p:nvPr/>
        </p:nvSpPr>
        <p:spPr>
          <a:xfrm flipH="false" flipV="false" rot="0">
            <a:off x="6923245" y="1585417"/>
            <a:ext cx="2388925" cy="3352261"/>
          </a:xfrm>
          <a:custGeom>
            <a:avLst/>
            <a:gdLst/>
            <a:ahLst/>
            <a:cxnLst/>
            <a:rect r="r" b="b" t="t" l="l"/>
            <a:pathLst>
              <a:path h="3352261" w="2388925">
                <a:moveTo>
                  <a:pt x="0" y="0"/>
                </a:moveTo>
                <a:lnTo>
                  <a:pt x="2388925" y="0"/>
                </a:lnTo>
                <a:lnTo>
                  <a:pt x="2388925" y="3352261"/>
                </a:lnTo>
                <a:lnTo>
                  <a:pt x="0" y="3352261"/>
                </a:lnTo>
                <a:lnTo>
                  <a:pt x="0" y="0"/>
                </a:lnTo>
                <a:close/>
              </a:path>
            </a:pathLst>
          </a:custGeom>
          <a:blipFill>
            <a:blip r:embed="rId7"/>
            <a:stretch>
              <a:fillRect l="-11181" t="0" r="0" b="0"/>
            </a:stretch>
          </a:blipFill>
        </p:spPr>
      </p:sp>
      <p:sp>
        <p:nvSpPr>
          <p:cNvPr name="Freeform 12" id="12"/>
          <p:cNvSpPr/>
          <p:nvPr/>
        </p:nvSpPr>
        <p:spPr>
          <a:xfrm flipH="false" flipV="false" rot="0">
            <a:off x="6761361" y="1210742"/>
            <a:ext cx="2712694" cy="4018964"/>
          </a:xfrm>
          <a:custGeom>
            <a:avLst/>
            <a:gdLst/>
            <a:ahLst/>
            <a:cxnLst/>
            <a:rect r="r" b="b" t="t" l="l"/>
            <a:pathLst>
              <a:path h="4018964" w="2712694">
                <a:moveTo>
                  <a:pt x="0" y="0"/>
                </a:moveTo>
                <a:lnTo>
                  <a:pt x="2712694" y="0"/>
                </a:lnTo>
                <a:lnTo>
                  <a:pt x="2712694" y="4018964"/>
                </a:lnTo>
                <a:lnTo>
                  <a:pt x="0" y="4018964"/>
                </a:lnTo>
                <a:lnTo>
                  <a:pt x="0" y="0"/>
                </a:lnTo>
                <a:close/>
              </a:path>
            </a:pathLst>
          </a:custGeom>
          <a:blipFill>
            <a:blip r:embed="rId4"/>
            <a:stretch>
              <a:fillRect l="-1205" t="0" r="-1205" b="0"/>
            </a:stretch>
          </a:blipFill>
        </p:spPr>
      </p:sp>
      <p:sp>
        <p:nvSpPr>
          <p:cNvPr name="Freeform 13" id="13"/>
          <p:cNvSpPr/>
          <p:nvPr/>
        </p:nvSpPr>
        <p:spPr>
          <a:xfrm flipH="false" flipV="false" rot="0">
            <a:off x="1028700" y="1548094"/>
            <a:ext cx="3069162" cy="3918079"/>
          </a:xfrm>
          <a:custGeom>
            <a:avLst/>
            <a:gdLst/>
            <a:ahLst/>
            <a:cxnLst/>
            <a:rect r="r" b="b" t="t" l="l"/>
            <a:pathLst>
              <a:path h="3918079" w="3069162">
                <a:moveTo>
                  <a:pt x="0" y="0"/>
                </a:moveTo>
                <a:lnTo>
                  <a:pt x="3069162" y="0"/>
                </a:lnTo>
                <a:lnTo>
                  <a:pt x="3069162" y="3918079"/>
                </a:lnTo>
                <a:lnTo>
                  <a:pt x="0" y="3918079"/>
                </a:lnTo>
                <a:lnTo>
                  <a:pt x="0" y="0"/>
                </a:lnTo>
                <a:close/>
              </a:path>
            </a:pathLst>
          </a:custGeom>
          <a:blipFill>
            <a:blip r:embed="rId8"/>
            <a:stretch>
              <a:fillRect l="0" t="0" r="0" b="0"/>
            </a:stretch>
          </a:blipFill>
        </p:spPr>
      </p:sp>
      <p:sp>
        <p:nvSpPr>
          <p:cNvPr name="Freeform 14" id="14"/>
          <p:cNvSpPr/>
          <p:nvPr/>
        </p:nvSpPr>
        <p:spPr>
          <a:xfrm flipH="false" flipV="false" rot="0">
            <a:off x="815887" y="1353873"/>
            <a:ext cx="3421349" cy="4344570"/>
          </a:xfrm>
          <a:custGeom>
            <a:avLst/>
            <a:gdLst/>
            <a:ahLst/>
            <a:cxnLst/>
            <a:rect r="r" b="b" t="t" l="l"/>
            <a:pathLst>
              <a:path h="4344570" w="3421349">
                <a:moveTo>
                  <a:pt x="0" y="0"/>
                </a:moveTo>
                <a:lnTo>
                  <a:pt x="3421349" y="0"/>
                </a:lnTo>
                <a:lnTo>
                  <a:pt x="3421349" y="4344570"/>
                </a:lnTo>
                <a:lnTo>
                  <a:pt x="0" y="4344570"/>
                </a:lnTo>
                <a:lnTo>
                  <a:pt x="0" y="0"/>
                </a:lnTo>
                <a:close/>
              </a:path>
            </a:pathLst>
          </a:custGeom>
          <a:blipFill>
            <a:blip r:embed="rId9"/>
            <a:stretch>
              <a:fillRect l="0" t="0" r="0" b="0"/>
            </a:stretch>
          </a:blipFill>
        </p:spPr>
      </p:sp>
      <p:sp>
        <p:nvSpPr>
          <p:cNvPr name="Freeform 15" id="15"/>
          <p:cNvSpPr/>
          <p:nvPr/>
        </p:nvSpPr>
        <p:spPr>
          <a:xfrm flipH="false" flipV="false" rot="0">
            <a:off x="928020" y="5767339"/>
            <a:ext cx="3270521" cy="1212912"/>
          </a:xfrm>
          <a:custGeom>
            <a:avLst/>
            <a:gdLst/>
            <a:ahLst/>
            <a:cxnLst/>
            <a:rect r="r" b="b" t="t" l="l"/>
            <a:pathLst>
              <a:path h="1212912" w="3270521">
                <a:moveTo>
                  <a:pt x="0" y="0"/>
                </a:moveTo>
                <a:lnTo>
                  <a:pt x="3270521" y="0"/>
                </a:lnTo>
                <a:lnTo>
                  <a:pt x="3270521" y="1212912"/>
                </a:lnTo>
                <a:lnTo>
                  <a:pt x="0" y="1212912"/>
                </a:lnTo>
                <a:lnTo>
                  <a:pt x="0" y="0"/>
                </a:lnTo>
                <a:close/>
              </a:path>
            </a:pathLst>
          </a:custGeom>
          <a:blipFill>
            <a:blip r:embed="rId10"/>
            <a:stretch>
              <a:fillRect l="-13125" t="0" r="-13125" b="0"/>
            </a:stretch>
          </a:blipFill>
        </p:spPr>
      </p:sp>
      <p:sp>
        <p:nvSpPr>
          <p:cNvPr name="TextBox 16" id="16"/>
          <p:cNvSpPr txBox="true"/>
          <p:nvPr/>
        </p:nvSpPr>
        <p:spPr>
          <a:xfrm rot="0">
            <a:off x="7731610" y="5500323"/>
            <a:ext cx="991910"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The Threshold</a:t>
            </a:r>
          </a:p>
        </p:txBody>
      </p:sp>
      <p:sp>
        <p:nvSpPr>
          <p:cNvPr name="TextBox 17" id="17"/>
          <p:cNvSpPr txBox="true"/>
          <p:nvPr/>
        </p:nvSpPr>
        <p:spPr>
          <a:xfrm rot="0">
            <a:off x="13026157" y="5716357"/>
            <a:ext cx="821055"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Self Portrait</a:t>
            </a:r>
          </a:p>
        </p:txBody>
      </p:sp>
      <p:sp>
        <p:nvSpPr>
          <p:cNvPr name="TextBox 18" id="18"/>
          <p:cNvSpPr txBox="true"/>
          <p:nvPr/>
        </p:nvSpPr>
        <p:spPr>
          <a:xfrm rot="0">
            <a:off x="7995565" y="5669868"/>
            <a:ext cx="463999" cy="166366"/>
          </a:xfrm>
          <a:prstGeom prst="rect">
            <a:avLst/>
          </a:prstGeom>
        </p:spPr>
        <p:txBody>
          <a:bodyPr anchor="t" rtlCol="false" tIns="0" lIns="0" bIns="0" rIns="0">
            <a:spAutoFit/>
          </a:bodyPr>
          <a:lstStyle/>
          <a:p>
            <a:pPr algn="ctr" marL="0" indent="0" lvl="0">
              <a:lnSpc>
                <a:spcPts val="1330"/>
              </a:lnSpc>
              <a:spcBef>
                <a:spcPct val="0"/>
              </a:spcBef>
            </a:pPr>
            <a:r>
              <a:rPr lang="en-US" b="true" sz="950">
                <a:solidFill>
                  <a:srgbClr val="825C2B"/>
                </a:solidFill>
                <a:latin typeface="PT Serif Bold"/>
                <a:ea typeface="PT Serif Bold"/>
                <a:cs typeface="PT Serif Bold"/>
                <a:sym typeface="PT Serif Bold"/>
              </a:rPr>
              <a:t>( 1912 )</a:t>
            </a:r>
          </a:p>
        </p:txBody>
      </p:sp>
      <p:sp>
        <p:nvSpPr>
          <p:cNvPr name="TextBox 19" id="19"/>
          <p:cNvSpPr txBox="true"/>
          <p:nvPr/>
        </p:nvSpPr>
        <p:spPr>
          <a:xfrm rot="0">
            <a:off x="13215228" y="5895427"/>
            <a:ext cx="442912"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( 1901 )</a:t>
            </a:r>
          </a:p>
        </p:txBody>
      </p:sp>
      <p:sp>
        <p:nvSpPr>
          <p:cNvPr name="TextBox 20" id="20"/>
          <p:cNvSpPr txBox="true"/>
          <p:nvPr/>
        </p:nvSpPr>
        <p:spPr>
          <a:xfrm rot="0">
            <a:off x="7239810" y="5845909"/>
            <a:ext cx="1975510"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117.0 x 96.5 cm</a:t>
            </a:r>
          </a:p>
          <a:p>
            <a:pPr algn="ctr">
              <a:lnSpc>
                <a:spcPts val="1159"/>
              </a:lnSpc>
            </a:pPr>
            <a:r>
              <a:rPr lang="en-US" sz="828">
                <a:solidFill>
                  <a:srgbClr val="825C2B"/>
                </a:solidFill>
                <a:latin typeface="PT Serif"/>
                <a:ea typeface="PT Serif"/>
                <a:cs typeface="PT Serif"/>
                <a:sym typeface="PT Serif"/>
              </a:rPr>
              <a:t>Inscription recto: 1:1, F Carlyle</a:t>
            </a:r>
          </a:p>
          <a:p>
            <a:pPr algn="ctr" marL="0" indent="0" lvl="0">
              <a:lnSpc>
                <a:spcPts val="1159"/>
              </a:lnSpc>
              <a:spcBef>
                <a:spcPct val="0"/>
              </a:spcBef>
            </a:pPr>
            <a:r>
              <a:rPr lang="en-US" sz="828">
                <a:solidFill>
                  <a:srgbClr val="825C2B"/>
                </a:solidFill>
                <a:latin typeface="PT Serif"/>
                <a:ea typeface="PT Serif"/>
                <a:cs typeface="PT Serif"/>
                <a:sym typeface="PT Serif"/>
              </a:rPr>
              <a:t>Collection: The Ontario Collection, Government of Ontario, Toronto</a:t>
            </a:r>
          </a:p>
        </p:txBody>
      </p:sp>
      <p:sp>
        <p:nvSpPr>
          <p:cNvPr name="TextBox 21" id="21"/>
          <p:cNvSpPr txBox="true"/>
          <p:nvPr/>
        </p:nvSpPr>
        <p:spPr>
          <a:xfrm rot="0">
            <a:off x="10873157" y="6124695"/>
            <a:ext cx="5183289" cy="721275"/>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62.0 x 52.0 cm </a:t>
            </a:r>
          </a:p>
          <a:p>
            <a:pPr algn="ctr">
              <a:lnSpc>
                <a:spcPts val="1159"/>
              </a:lnSpc>
            </a:pPr>
            <a:r>
              <a:rPr lang="en-US" sz="828">
                <a:solidFill>
                  <a:srgbClr val="825C2B"/>
                </a:solidFill>
                <a:latin typeface="PT Serif"/>
                <a:ea typeface="PT Serif"/>
                <a:cs typeface="PT Serif"/>
                <a:sym typeface="PT Serif"/>
              </a:rPr>
              <a:t>Inscription recto: u.l., F Carlyle </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
        <p:nvSpPr>
          <p:cNvPr name="TextBox 22" id="22"/>
          <p:cNvSpPr txBox="true"/>
          <p:nvPr/>
        </p:nvSpPr>
        <p:spPr>
          <a:xfrm rot="0">
            <a:off x="928020" y="5729239"/>
            <a:ext cx="3270521" cy="323215"/>
          </a:xfrm>
          <a:prstGeom prst="rect">
            <a:avLst/>
          </a:prstGeom>
        </p:spPr>
        <p:txBody>
          <a:bodyPr anchor="t" rtlCol="false" tIns="0" lIns="0" bIns="0" rIns="0">
            <a:spAutoFit/>
          </a:bodyPr>
          <a:lstStyle/>
          <a:p>
            <a:pPr algn="ctr" marL="0" indent="0" lvl="0">
              <a:lnSpc>
                <a:spcPts val="2659"/>
              </a:lnSpc>
              <a:spcBef>
                <a:spcPct val="0"/>
              </a:spcBef>
            </a:pPr>
            <a:r>
              <a:rPr lang="en-US" sz="1899">
                <a:solidFill>
                  <a:srgbClr val="825C2B"/>
                </a:solidFill>
                <a:latin typeface="DM Serif Display"/>
                <a:ea typeface="DM Serif Display"/>
                <a:cs typeface="DM Serif Display"/>
                <a:sym typeface="DM Serif Display"/>
              </a:rPr>
              <a:t>Florence Carlyle</a:t>
            </a:r>
          </a:p>
        </p:txBody>
      </p:sp>
      <p:sp>
        <p:nvSpPr>
          <p:cNvPr name="TextBox 23" id="23"/>
          <p:cNvSpPr txBox="true"/>
          <p:nvPr/>
        </p:nvSpPr>
        <p:spPr>
          <a:xfrm rot="0">
            <a:off x="2102287" y="6008029"/>
            <a:ext cx="921988" cy="166366"/>
          </a:xfrm>
          <a:prstGeom prst="rect">
            <a:avLst/>
          </a:prstGeom>
        </p:spPr>
        <p:txBody>
          <a:bodyPr anchor="t" rtlCol="false" tIns="0" lIns="0" bIns="0" rIns="0">
            <a:spAutoFit/>
          </a:bodyPr>
          <a:lstStyle/>
          <a:p>
            <a:pPr algn="ctr" marL="0" indent="0" lvl="0">
              <a:lnSpc>
                <a:spcPts val="1330"/>
              </a:lnSpc>
              <a:spcBef>
                <a:spcPct val="0"/>
              </a:spcBef>
            </a:pPr>
            <a:r>
              <a:rPr lang="en-US" b="true" sz="950">
                <a:solidFill>
                  <a:srgbClr val="825C2B"/>
                </a:solidFill>
                <a:latin typeface="PT Serif Bold"/>
                <a:ea typeface="PT Serif Bold"/>
                <a:cs typeface="PT Serif Bold"/>
                <a:sym typeface="PT Serif Bold"/>
              </a:rPr>
              <a:t>( 1964 - 1923 )</a:t>
            </a:r>
          </a:p>
        </p:txBody>
      </p:sp>
      <p:sp>
        <p:nvSpPr>
          <p:cNvPr name="TextBox 24" id="24"/>
          <p:cNvSpPr txBox="true"/>
          <p:nvPr/>
        </p:nvSpPr>
        <p:spPr>
          <a:xfrm rot="0">
            <a:off x="1028700" y="6164870"/>
            <a:ext cx="3109315" cy="716578"/>
          </a:xfrm>
          <a:prstGeom prst="rect">
            <a:avLst/>
          </a:prstGeom>
        </p:spPr>
        <p:txBody>
          <a:bodyPr anchor="t" rtlCol="false" tIns="0" lIns="0" bIns="0" rIns="0">
            <a:spAutoFit/>
          </a:bodyPr>
          <a:lstStyle/>
          <a:p>
            <a:pPr algn="ctr" marL="0" indent="0" lvl="0">
              <a:lnSpc>
                <a:spcPts val="660"/>
              </a:lnSpc>
              <a:spcBef>
                <a:spcPct val="0"/>
              </a:spcBef>
            </a:pPr>
            <a:r>
              <a:rPr lang="en-US" sz="471">
                <a:solidFill>
                  <a:srgbClr val="825C2B"/>
                </a:solidFill>
                <a:latin typeface="PT Serif"/>
                <a:ea typeface="PT Serif"/>
                <a:cs typeface="PT Serif"/>
                <a:sym typeface="PT Serif"/>
              </a:rPr>
              <a:t>Florence Carly</a:t>
            </a:r>
            <a:r>
              <a:rPr lang="en-US" sz="471">
                <a:solidFill>
                  <a:srgbClr val="825C2B"/>
                </a:solidFill>
                <a:latin typeface="PT Serif"/>
                <a:ea typeface="PT Serif"/>
                <a:cs typeface="PT Serif"/>
                <a:sym typeface="PT Serif"/>
              </a:rPr>
              <a:t>le (1864–1923) was born in Galt, Ontario, but moved to Woodstock, Ontario, when she was just seven years old. Carlyle travelled to Paris in 1890 and spent the next six years studying painting, becoming accomplished enough to have paintings exhibited at the 1893 and 1894 Paris Salons. Although she briefly established a studio in London, she returned to Canada just before her 32nd birthday. In 1913 Carlyle moved to England, eventually settling in Crowborough, where she lived in Sweet Hawes cottage with Juliet Hastings. Carlyle continued to paint and exhibit, but both her volunteer work during World War I and her gradually failing eyesight significantly reduced her artistic production. After the war, Carlyle began to write. Her story Mary’s Child was published in a British newspaper in November 1923. Unfortunately, Carlyle never had the chance to see her work in print; she passed away on May 2, 1923, at the age of 58.</a:t>
            </a:r>
          </a:p>
        </p:txBody>
      </p:sp>
    </p:spTree>
  </p:cSld>
  <p:clrMapOvr>
    <a:masterClrMapping/>
  </p:clrMapOvr>
  <p:transition spd="slow">
    <p:fade/>
  </p:transition>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7433864" y="0"/>
            <a:ext cx="10948622" cy="10287000"/>
          </a:xfrm>
          <a:custGeom>
            <a:avLst/>
            <a:gdLst/>
            <a:ahLst/>
            <a:cxnLst/>
            <a:rect r="r" b="b" t="t" l="l"/>
            <a:pathLst>
              <a:path h="10287000" w="10948622">
                <a:moveTo>
                  <a:pt x="0" y="0"/>
                </a:moveTo>
                <a:lnTo>
                  <a:pt x="10948623" y="0"/>
                </a:lnTo>
                <a:lnTo>
                  <a:pt x="10948623" y="10287000"/>
                </a:lnTo>
                <a:lnTo>
                  <a:pt x="0" y="10287000"/>
                </a:lnTo>
                <a:lnTo>
                  <a:pt x="0" y="0"/>
                </a:lnTo>
                <a:close/>
              </a:path>
            </a:pathLst>
          </a:custGeom>
          <a:blipFill>
            <a:blip r:embed="rId2"/>
            <a:stretch>
              <a:fillRect l="-67856" t="0" r="0" b="-516"/>
            </a:stretch>
          </a:blipFill>
        </p:spPr>
      </p:sp>
      <p:sp>
        <p:nvSpPr>
          <p:cNvPr name="Freeform 3" id="3"/>
          <p:cNvSpPr/>
          <p:nvPr/>
        </p:nvSpPr>
        <p:spPr>
          <a:xfrm flipH="false" flipV="false" rot="0">
            <a:off x="8671991" y="1484287"/>
            <a:ext cx="2686992" cy="3772624"/>
          </a:xfrm>
          <a:custGeom>
            <a:avLst/>
            <a:gdLst/>
            <a:ahLst/>
            <a:cxnLst/>
            <a:rect r="r" b="b" t="t" l="l"/>
            <a:pathLst>
              <a:path h="3772624" w="2686992">
                <a:moveTo>
                  <a:pt x="0" y="0"/>
                </a:moveTo>
                <a:lnTo>
                  <a:pt x="2686991" y="0"/>
                </a:lnTo>
                <a:lnTo>
                  <a:pt x="2686991" y="3772624"/>
                </a:lnTo>
                <a:lnTo>
                  <a:pt x="0" y="3772624"/>
                </a:lnTo>
                <a:lnTo>
                  <a:pt x="0" y="0"/>
                </a:lnTo>
                <a:close/>
              </a:path>
            </a:pathLst>
          </a:custGeom>
          <a:blipFill>
            <a:blip r:embed="rId3"/>
            <a:stretch>
              <a:fillRect l="-2042" t="0" r="-2042" b="0"/>
            </a:stretch>
          </a:blipFill>
        </p:spPr>
      </p:sp>
      <p:sp>
        <p:nvSpPr>
          <p:cNvPr name="Freeform 4" id="4"/>
          <p:cNvSpPr/>
          <p:nvPr/>
        </p:nvSpPr>
        <p:spPr>
          <a:xfrm flipH="false" flipV="false" rot="0">
            <a:off x="8576003" y="1264338"/>
            <a:ext cx="2878967" cy="4164871"/>
          </a:xfrm>
          <a:custGeom>
            <a:avLst/>
            <a:gdLst/>
            <a:ahLst/>
            <a:cxnLst/>
            <a:rect r="r" b="b" t="t" l="l"/>
            <a:pathLst>
              <a:path h="4164871" w="2878967">
                <a:moveTo>
                  <a:pt x="0" y="0"/>
                </a:moveTo>
                <a:lnTo>
                  <a:pt x="2878967" y="0"/>
                </a:lnTo>
                <a:lnTo>
                  <a:pt x="2878967" y="4164871"/>
                </a:lnTo>
                <a:lnTo>
                  <a:pt x="0" y="4164871"/>
                </a:lnTo>
                <a:lnTo>
                  <a:pt x="0" y="0"/>
                </a:lnTo>
                <a:close/>
              </a:path>
            </a:pathLst>
          </a:custGeom>
          <a:blipFill>
            <a:blip r:embed="rId4"/>
            <a:stretch>
              <a:fillRect l="0" t="0" r="0" b="0"/>
            </a:stretch>
          </a:blipFill>
        </p:spPr>
      </p:sp>
      <p:sp>
        <p:nvSpPr>
          <p:cNvPr name="Freeform 5" id="5"/>
          <p:cNvSpPr/>
          <p:nvPr/>
        </p:nvSpPr>
        <p:spPr>
          <a:xfrm flipH="false" flipV="false" rot="0">
            <a:off x="8475596" y="5698443"/>
            <a:ext cx="3322341" cy="975938"/>
          </a:xfrm>
          <a:custGeom>
            <a:avLst/>
            <a:gdLst/>
            <a:ahLst/>
            <a:cxnLst/>
            <a:rect r="r" b="b" t="t" l="l"/>
            <a:pathLst>
              <a:path h="975938" w="3322341">
                <a:moveTo>
                  <a:pt x="0" y="0"/>
                </a:moveTo>
                <a:lnTo>
                  <a:pt x="3322341" y="0"/>
                </a:lnTo>
                <a:lnTo>
                  <a:pt x="3322341" y="975938"/>
                </a:lnTo>
                <a:lnTo>
                  <a:pt x="0" y="975938"/>
                </a:lnTo>
                <a:lnTo>
                  <a:pt x="0" y="0"/>
                </a:lnTo>
                <a:close/>
              </a:path>
            </a:pathLst>
          </a:custGeom>
          <a:blipFill>
            <a:blip r:embed="rId5"/>
            <a:stretch>
              <a:fillRect l="0" t="0" r="0" b="0"/>
            </a:stretch>
          </a:blipFill>
        </p:spPr>
      </p:sp>
      <p:sp>
        <p:nvSpPr>
          <p:cNvPr name="Freeform 6" id="6"/>
          <p:cNvSpPr/>
          <p:nvPr/>
        </p:nvSpPr>
        <p:spPr>
          <a:xfrm flipH="false" flipV="false" rot="0">
            <a:off x="14684012" y="5429209"/>
            <a:ext cx="2169211" cy="1245172"/>
          </a:xfrm>
          <a:custGeom>
            <a:avLst/>
            <a:gdLst/>
            <a:ahLst/>
            <a:cxnLst/>
            <a:rect r="r" b="b" t="t" l="l"/>
            <a:pathLst>
              <a:path h="1245172" w="2169211">
                <a:moveTo>
                  <a:pt x="0" y="0"/>
                </a:moveTo>
                <a:lnTo>
                  <a:pt x="2169212" y="0"/>
                </a:lnTo>
                <a:lnTo>
                  <a:pt x="2169212" y="1245172"/>
                </a:lnTo>
                <a:lnTo>
                  <a:pt x="0" y="1245172"/>
                </a:lnTo>
                <a:lnTo>
                  <a:pt x="0" y="0"/>
                </a:lnTo>
                <a:close/>
              </a:path>
            </a:pathLst>
          </a:custGeom>
          <a:blipFill>
            <a:blip r:embed="rId5"/>
            <a:stretch>
              <a:fillRect l="-47705" t="0" r="-47705" b="0"/>
            </a:stretch>
          </a:blipFill>
        </p:spPr>
      </p:sp>
      <p:sp>
        <p:nvSpPr>
          <p:cNvPr name="Freeform 7" id="7"/>
          <p:cNvSpPr/>
          <p:nvPr/>
        </p:nvSpPr>
        <p:spPr>
          <a:xfrm flipH="false" flipV="false" rot="0">
            <a:off x="14417314" y="1484287"/>
            <a:ext cx="2513096" cy="3554520"/>
          </a:xfrm>
          <a:custGeom>
            <a:avLst/>
            <a:gdLst/>
            <a:ahLst/>
            <a:cxnLst/>
            <a:rect r="r" b="b" t="t" l="l"/>
            <a:pathLst>
              <a:path h="3554520" w="2513096">
                <a:moveTo>
                  <a:pt x="0" y="0"/>
                </a:moveTo>
                <a:lnTo>
                  <a:pt x="2513096" y="0"/>
                </a:lnTo>
                <a:lnTo>
                  <a:pt x="2513096" y="3554520"/>
                </a:lnTo>
                <a:lnTo>
                  <a:pt x="0" y="3554520"/>
                </a:lnTo>
                <a:lnTo>
                  <a:pt x="0" y="0"/>
                </a:lnTo>
                <a:close/>
              </a:path>
            </a:pathLst>
          </a:custGeom>
          <a:blipFill>
            <a:blip r:embed="rId6"/>
            <a:stretch>
              <a:fillRect l="-4573" t="-773" r="0" b="-773"/>
            </a:stretch>
          </a:blipFill>
        </p:spPr>
      </p:sp>
      <p:sp>
        <p:nvSpPr>
          <p:cNvPr name="Freeform 8" id="8"/>
          <p:cNvSpPr/>
          <p:nvPr/>
        </p:nvSpPr>
        <p:spPr>
          <a:xfrm flipH="false" flipV="false" rot="0">
            <a:off x="14317515" y="1210742"/>
            <a:ext cx="2712694" cy="3895794"/>
          </a:xfrm>
          <a:custGeom>
            <a:avLst/>
            <a:gdLst/>
            <a:ahLst/>
            <a:cxnLst/>
            <a:rect r="r" b="b" t="t" l="l"/>
            <a:pathLst>
              <a:path h="3895794" w="2712694">
                <a:moveTo>
                  <a:pt x="0" y="0"/>
                </a:moveTo>
                <a:lnTo>
                  <a:pt x="2712694" y="0"/>
                </a:lnTo>
                <a:lnTo>
                  <a:pt x="2712694" y="3895794"/>
                </a:lnTo>
                <a:lnTo>
                  <a:pt x="0" y="3895794"/>
                </a:lnTo>
                <a:lnTo>
                  <a:pt x="0" y="0"/>
                </a:lnTo>
                <a:close/>
              </a:path>
            </a:pathLst>
          </a:custGeom>
          <a:blipFill>
            <a:blip r:embed="rId4"/>
            <a:stretch>
              <a:fillRect l="-1205" t="0" r="-1205" b="-3161"/>
            </a:stretch>
          </a:blipFill>
        </p:spPr>
      </p:sp>
      <p:sp>
        <p:nvSpPr>
          <p:cNvPr name="Freeform 9" id="9"/>
          <p:cNvSpPr/>
          <p:nvPr/>
        </p:nvSpPr>
        <p:spPr>
          <a:xfrm flipH="false" flipV="false" rot="0">
            <a:off x="-3514758"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7856" t="0" r="0" b="-516"/>
            </a:stretch>
          </a:blipFill>
        </p:spPr>
      </p:sp>
      <p:sp>
        <p:nvSpPr>
          <p:cNvPr name="Freeform 10" id="10"/>
          <p:cNvSpPr/>
          <p:nvPr/>
        </p:nvSpPr>
        <p:spPr>
          <a:xfrm flipH="false" flipV="false" rot="0">
            <a:off x="3764671" y="5429209"/>
            <a:ext cx="2169211" cy="1245172"/>
          </a:xfrm>
          <a:custGeom>
            <a:avLst/>
            <a:gdLst/>
            <a:ahLst/>
            <a:cxnLst/>
            <a:rect r="r" b="b" t="t" l="l"/>
            <a:pathLst>
              <a:path h="1245172" w="2169211">
                <a:moveTo>
                  <a:pt x="0" y="0"/>
                </a:moveTo>
                <a:lnTo>
                  <a:pt x="2169212" y="0"/>
                </a:lnTo>
                <a:lnTo>
                  <a:pt x="2169212" y="1245172"/>
                </a:lnTo>
                <a:lnTo>
                  <a:pt x="0" y="1245172"/>
                </a:lnTo>
                <a:lnTo>
                  <a:pt x="0" y="0"/>
                </a:lnTo>
                <a:close/>
              </a:path>
            </a:pathLst>
          </a:custGeom>
          <a:blipFill>
            <a:blip r:embed="rId5"/>
            <a:stretch>
              <a:fillRect l="-47705" t="0" r="-47705" b="0"/>
            </a:stretch>
          </a:blipFill>
        </p:spPr>
      </p:sp>
      <p:sp>
        <p:nvSpPr>
          <p:cNvPr name="Freeform 11" id="11"/>
          <p:cNvSpPr/>
          <p:nvPr/>
        </p:nvSpPr>
        <p:spPr>
          <a:xfrm flipH="false" flipV="false" rot="0">
            <a:off x="3544957" y="1484287"/>
            <a:ext cx="2388925" cy="3352261"/>
          </a:xfrm>
          <a:custGeom>
            <a:avLst/>
            <a:gdLst/>
            <a:ahLst/>
            <a:cxnLst/>
            <a:rect r="r" b="b" t="t" l="l"/>
            <a:pathLst>
              <a:path h="3352261" w="2388925">
                <a:moveTo>
                  <a:pt x="0" y="0"/>
                </a:moveTo>
                <a:lnTo>
                  <a:pt x="2388926" y="0"/>
                </a:lnTo>
                <a:lnTo>
                  <a:pt x="2388926" y="3352261"/>
                </a:lnTo>
                <a:lnTo>
                  <a:pt x="0" y="3352261"/>
                </a:lnTo>
                <a:lnTo>
                  <a:pt x="0" y="0"/>
                </a:lnTo>
                <a:close/>
              </a:path>
            </a:pathLst>
          </a:custGeom>
          <a:blipFill>
            <a:blip r:embed="rId7"/>
            <a:stretch>
              <a:fillRect l="-11181" t="0" r="0" b="0"/>
            </a:stretch>
          </a:blipFill>
        </p:spPr>
      </p:sp>
      <p:sp>
        <p:nvSpPr>
          <p:cNvPr name="Freeform 12" id="12"/>
          <p:cNvSpPr/>
          <p:nvPr/>
        </p:nvSpPr>
        <p:spPr>
          <a:xfrm flipH="false" flipV="false" rot="0">
            <a:off x="3383073" y="1210742"/>
            <a:ext cx="2712694" cy="4018964"/>
          </a:xfrm>
          <a:custGeom>
            <a:avLst/>
            <a:gdLst/>
            <a:ahLst/>
            <a:cxnLst/>
            <a:rect r="r" b="b" t="t" l="l"/>
            <a:pathLst>
              <a:path h="4018964" w="2712694">
                <a:moveTo>
                  <a:pt x="0" y="0"/>
                </a:moveTo>
                <a:lnTo>
                  <a:pt x="2712694" y="0"/>
                </a:lnTo>
                <a:lnTo>
                  <a:pt x="2712694" y="4018964"/>
                </a:lnTo>
                <a:lnTo>
                  <a:pt x="0" y="4018964"/>
                </a:lnTo>
                <a:lnTo>
                  <a:pt x="0" y="0"/>
                </a:lnTo>
                <a:close/>
              </a:path>
            </a:pathLst>
          </a:custGeom>
          <a:blipFill>
            <a:blip r:embed="rId4"/>
            <a:stretch>
              <a:fillRect l="-1205" t="0" r="-1205" b="0"/>
            </a:stretch>
          </a:blipFill>
        </p:spPr>
      </p:sp>
      <p:sp>
        <p:nvSpPr>
          <p:cNvPr name="TextBox 13" id="13"/>
          <p:cNvSpPr txBox="true"/>
          <p:nvPr/>
        </p:nvSpPr>
        <p:spPr>
          <a:xfrm rot="0">
            <a:off x="4353322" y="5500323"/>
            <a:ext cx="991910"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The Threshold</a:t>
            </a:r>
          </a:p>
        </p:txBody>
      </p:sp>
      <p:sp>
        <p:nvSpPr>
          <p:cNvPr name="TextBox 14" id="14"/>
          <p:cNvSpPr txBox="true"/>
          <p:nvPr/>
        </p:nvSpPr>
        <p:spPr>
          <a:xfrm rot="0">
            <a:off x="9726239" y="5727649"/>
            <a:ext cx="821055"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Self Portrait</a:t>
            </a:r>
          </a:p>
        </p:txBody>
      </p:sp>
      <p:sp>
        <p:nvSpPr>
          <p:cNvPr name="TextBox 15" id="15"/>
          <p:cNvSpPr txBox="true"/>
          <p:nvPr/>
        </p:nvSpPr>
        <p:spPr>
          <a:xfrm rot="0">
            <a:off x="15272663" y="5500323"/>
            <a:ext cx="991910"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The Tiff</a:t>
            </a:r>
          </a:p>
        </p:txBody>
      </p:sp>
      <p:sp>
        <p:nvSpPr>
          <p:cNvPr name="TextBox 16" id="16"/>
          <p:cNvSpPr txBox="true"/>
          <p:nvPr/>
        </p:nvSpPr>
        <p:spPr>
          <a:xfrm rot="0">
            <a:off x="4617277" y="5669868"/>
            <a:ext cx="463999" cy="166366"/>
          </a:xfrm>
          <a:prstGeom prst="rect">
            <a:avLst/>
          </a:prstGeom>
        </p:spPr>
        <p:txBody>
          <a:bodyPr anchor="t" rtlCol="false" tIns="0" lIns="0" bIns="0" rIns="0">
            <a:spAutoFit/>
          </a:bodyPr>
          <a:lstStyle/>
          <a:p>
            <a:pPr algn="ctr" marL="0" indent="0" lvl="0">
              <a:lnSpc>
                <a:spcPts val="1330"/>
              </a:lnSpc>
              <a:spcBef>
                <a:spcPct val="0"/>
              </a:spcBef>
            </a:pPr>
            <a:r>
              <a:rPr lang="en-US" b="true" sz="950">
                <a:solidFill>
                  <a:srgbClr val="825C2B"/>
                </a:solidFill>
                <a:latin typeface="PT Serif Bold"/>
                <a:ea typeface="PT Serif Bold"/>
                <a:cs typeface="PT Serif Bold"/>
                <a:sym typeface="PT Serif Bold"/>
              </a:rPr>
              <a:t>( 1912 )</a:t>
            </a:r>
          </a:p>
        </p:txBody>
      </p:sp>
      <p:sp>
        <p:nvSpPr>
          <p:cNvPr name="TextBox 17" id="17"/>
          <p:cNvSpPr txBox="true"/>
          <p:nvPr/>
        </p:nvSpPr>
        <p:spPr>
          <a:xfrm rot="0">
            <a:off x="9915311" y="5906719"/>
            <a:ext cx="442912"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( 1901 )</a:t>
            </a:r>
          </a:p>
        </p:txBody>
      </p:sp>
      <p:sp>
        <p:nvSpPr>
          <p:cNvPr name="TextBox 18" id="18"/>
          <p:cNvSpPr txBox="true"/>
          <p:nvPr/>
        </p:nvSpPr>
        <p:spPr>
          <a:xfrm rot="0">
            <a:off x="15533291" y="5666839"/>
            <a:ext cx="470654"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( 1902 )</a:t>
            </a:r>
          </a:p>
        </p:txBody>
      </p:sp>
      <p:sp>
        <p:nvSpPr>
          <p:cNvPr name="TextBox 19" id="19"/>
          <p:cNvSpPr txBox="true"/>
          <p:nvPr/>
        </p:nvSpPr>
        <p:spPr>
          <a:xfrm rot="0">
            <a:off x="3861522" y="5845909"/>
            <a:ext cx="1975510"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117.0 x 96.5 cm</a:t>
            </a:r>
          </a:p>
          <a:p>
            <a:pPr algn="ctr">
              <a:lnSpc>
                <a:spcPts val="1159"/>
              </a:lnSpc>
            </a:pPr>
            <a:r>
              <a:rPr lang="en-US" sz="828">
                <a:solidFill>
                  <a:srgbClr val="825C2B"/>
                </a:solidFill>
                <a:latin typeface="PT Serif"/>
                <a:ea typeface="PT Serif"/>
                <a:cs typeface="PT Serif"/>
                <a:sym typeface="PT Serif"/>
              </a:rPr>
              <a:t>Inscription recto: 1:1, F Carlyle</a:t>
            </a:r>
          </a:p>
          <a:p>
            <a:pPr algn="ctr" marL="0" indent="0" lvl="0">
              <a:lnSpc>
                <a:spcPts val="1159"/>
              </a:lnSpc>
              <a:spcBef>
                <a:spcPct val="0"/>
              </a:spcBef>
            </a:pPr>
            <a:r>
              <a:rPr lang="en-US" sz="828">
                <a:solidFill>
                  <a:srgbClr val="825C2B"/>
                </a:solidFill>
                <a:latin typeface="PT Serif"/>
                <a:ea typeface="PT Serif"/>
                <a:cs typeface="PT Serif"/>
                <a:sym typeface="PT Serif"/>
              </a:rPr>
              <a:t>Collection: The Ontario Collection, Government of Ontario, Toronto</a:t>
            </a:r>
          </a:p>
        </p:txBody>
      </p:sp>
      <p:sp>
        <p:nvSpPr>
          <p:cNvPr name="TextBox 20" id="20"/>
          <p:cNvSpPr txBox="true"/>
          <p:nvPr/>
        </p:nvSpPr>
        <p:spPr>
          <a:xfrm rot="0">
            <a:off x="7545122" y="6085789"/>
            <a:ext cx="5183289" cy="721275"/>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62.0 x 52.0 cm </a:t>
            </a:r>
          </a:p>
          <a:p>
            <a:pPr algn="ctr">
              <a:lnSpc>
                <a:spcPts val="1159"/>
              </a:lnSpc>
            </a:pPr>
            <a:r>
              <a:rPr lang="en-US" sz="828">
                <a:solidFill>
                  <a:srgbClr val="825C2B"/>
                </a:solidFill>
                <a:latin typeface="PT Serif"/>
                <a:ea typeface="PT Serif"/>
                <a:cs typeface="PT Serif"/>
                <a:sym typeface="PT Serif"/>
              </a:rPr>
              <a:t>Inscription recto: u.l., F Carlyle </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
        <p:nvSpPr>
          <p:cNvPr name="TextBox 21" id="21"/>
          <p:cNvSpPr txBox="true"/>
          <p:nvPr/>
        </p:nvSpPr>
        <p:spPr>
          <a:xfrm rot="0">
            <a:off x="15136857" y="5845909"/>
            <a:ext cx="1263523" cy="700701"/>
          </a:xfrm>
          <a:prstGeom prst="rect">
            <a:avLst/>
          </a:prstGeom>
        </p:spPr>
        <p:txBody>
          <a:bodyPr anchor="t" rtlCol="false" tIns="0" lIns="0" bIns="0" rIns="0">
            <a:spAutoFit/>
          </a:bodyPr>
          <a:lstStyle/>
          <a:p>
            <a:pPr algn="ctr">
              <a:lnSpc>
                <a:spcPts val="1161"/>
              </a:lnSpc>
            </a:pPr>
            <a:r>
              <a:rPr lang="en-US" sz="829">
                <a:solidFill>
                  <a:srgbClr val="825C2B"/>
                </a:solidFill>
                <a:latin typeface="PT Serif"/>
                <a:ea typeface="PT Serif"/>
                <a:cs typeface="PT Serif"/>
                <a:sym typeface="PT Serif"/>
              </a:rPr>
              <a:t>Oil on canvas, 183.8 x134.6 cm </a:t>
            </a:r>
          </a:p>
          <a:p>
            <a:pPr algn="ctr">
              <a:lnSpc>
                <a:spcPts val="1161"/>
              </a:lnSpc>
            </a:pPr>
            <a:r>
              <a:rPr lang="en-US" sz="829">
                <a:solidFill>
                  <a:srgbClr val="825C2B"/>
                </a:solidFill>
                <a:latin typeface="PT Serif"/>
                <a:ea typeface="PT Serif"/>
                <a:cs typeface="PT Serif"/>
                <a:sym typeface="PT Serif"/>
              </a:rPr>
              <a:t>Collection: Art Gallery of Ontario, Toronto (72/14)</a:t>
            </a:r>
          </a:p>
          <a:p>
            <a:pPr algn="ctr" marL="0" indent="0" lvl="0">
              <a:lnSpc>
                <a:spcPts val="1161"/>
              </a:lnSpc>
              <a:spcBef>
                <a:spcPct val="0"/>
              </a:spcBef>
            </a:pPr>
          </a:p>
        </p:txBody>
      </p:sp>
      <p:sp>
        <p:nvSpPr>
          <p:cNvPr name="Freeform 22" id="22"/>
          <p:cNvSpPr/>
          <p:nvPr/>
        </p:nvSpPr>
        <p:spPr>
          <a:xfrm flipH="false" flipV="false" rot="0">
            <a:off x="-2764593" y="1261185"/>
            <a:ext cx="3069162" cy="3918079"/>
          </a:xfrm>
          <a:custGeom>
            <a:avLst/>
            <a:gdLst/>
            <a:ahLst/>
            <a:cxnLst/>
            <a:rect r="r" b="b" t="t" l="l"/>
            <a:pathLst>
              <a:path h="3918079" w="3069162">
                <a:moveTo>
                  <a:pt x="0" y="0"/>
                </a:moveTo>
                <a:lnTo>
                  <a:pt x="3069162" y="0"/>
                </a:lnTo>
                <a:lnTo>
                  <a:pt x="3069162" y="3918078"/>
                </a:lnTo>
                <a:lnTo>
                  <a:pt x="0" y="3918078"/>
                </a:lnTo>
                <a:lnTo>
                  <a:pt x="0" y="0"/>
                </a:lnTo>
                <a:close/>
              </a:path>
            </a:pathLst>
          </a:custGeom>
          <a:blipFill>
            <a:blip r:embed="rId8"/>
            <a:stretch>
              <a:fillRect l="0" t="0" r="0" b="0"/>
            </a:stretch>
          </a:blipFill>
        </p:spPr>
      </p:sp>
      <p:sp>
        <p:nvSpPr>
          <p:cNvPr name="Freeform 23" id="23"/>
          <p:cNvSpPr/>
          <p:nvPr/>
        </p:nvSpPr>
        <p:spPr>
          <a:xfrm flipH="false" flipV="false" rot="0">
            <a:off x="-2876726" y="1048004"/>
            <a:ext cx="3421349" cy="4344570"/>
          </a:xfrm>
          <a:custGeom>
            <a:avLst/>
            <a:gdLst/>
            <a:ahLst/>
            <a:cxnLst/>
            <a:rect r="r" b="b" t="t" l="l"/>
            <a:pathLst>
              <a:path h="4344570" w="3421349">
                <a:moveTo>
                  <a:pt x="0" y="0"/>
                </a:moveTo>
                <a:lnTo>
                  <a:pt x="3421349" y="0"/>
                </a:lnTo>
                <a:lnTo>
                  <a:pt x="3421349" y="4344569"/>
                </a:lnTo>
                <a:lnTo>
                  <a:pt x="0" y="4344569"/>
                </a:lnTo>
                <a:lnTo>
                  <a:pt x="0" y="0"/>
                </a:lnTo>
                <a:close/>
              </a:path>
            </a:pathLst>
          </a:custGeom>
          <a:blipFill>
            <a:blip r:embed="rId9"/>
            <a:stretch>
              <a:fillRect l="0" t="0" r="0" b="0"/>
            </a:stretch>
          </a:blipFill>
        </p:spPr>
      </p:sp>
      <p:sp>
        <p:nvSpPr>
          <p:cNvPr name="Freeform 24" id="24"/>
          <p:cNvSpPr/>
          <p:nvPr/>
        </p:nvSpPr>
        <p:spPr>
          <a:xfrm flipH="false" flipV="false" rot="0">
            <a:off x="-2764593" y="5461469"/>
            <a:ext cx="3270521" cy="1212912"/>
          </a:xfrm>
          <a:custGeom>
            <a:avLst/>
            <a:gdLst/>
            <a:ahLst/>
            <a:cxnLst/>
            <a:rect r="r" b="b" t="t" l="l"/>
            <a:pathLst>
              <a:path h="1212912" w="3270521">
                <a:moveTo>
                  <a:pt x="0" y="0"/>
                </a:moveTo>
                <a:lnTo>
                  <a:pt x="3270521" y="0"/>
                </a:lnTo>
                <a:lnTo>
                  <a:pt x="3270521" y="1212912"/>
                </a:lnTo>
                <a:lnTo>
                  <a:pt x="0" y="1212912"/>
                </a:lnTo>
                <a:lnTo>
                  <a:pt x="0" y="0"/>
                </a:lnTo>
                <a:close/>
              </a:path>
            </a:pathLst>
          </a:custGeom>
          <a:blipFill>
            <a:blip r:embed="rId10"/>
            <a:stretch>
              <a:fillRect l="-13125" t="0" r="-13125" b="0"/>
            </a:stretch>
          </a:blipFill>
        </p:spPr>
      </p:sp>
      <p:sp>
        <p:nvSpPr>
          <p:cNvPr name="TextBox 25" id="25"/>
          <p:cNvSpPr txBox="true"/>
          <p:nvPr/>
        </p:nvSpPr>
        <p:spPr>
          <a:xfrm rot="0">
            <a:off x="-2764593" y="5423369"/>
            <a:ext cx="3270521" cy="323215"/>
          </a:xfrm>
          <a:prstGeom prst="rect">
            <a:avLst/>
          </a:prstGeom>
        </p:spPr>
        <p:txBody>
          <a:bodyPr anchor="t" rtlCol="false" tIns="0" lIns="0" bIns="0" rIns="0">
            <a:spAutoFit/>
          </a:bodyPr>
          <a:lstStyle/>
          <a:p>
            <a:pPr algn="ctr" marL="0" indent="0" lvl="0">
              <a:lnSpc>
                <a:spcPts val="2659"/>
              </a:lnSpc>
              <a:spcBef>
                <a:spcPct val="0"/>
              </a:spcBef>
            </a:pPr>
            <a:r>
              <a:rPr lang="en-US" sz="1899">
                <a:solidFill>
                  <a:srgbClr val="825C2B"/>
                </a:solidFill>
                <a:latin typeface="DM Serif Display"/>
                <a:ea typeface="DM Serif Display"/>
                <a:cs typeface="DM Serif Display"/>
                <a:sym typeface="DM Serif Display"/>
              </a:rPr>
              <a:t>Florence Carlyle</a:t>
            </a:r>
          </a:p>
        </p:txBody>
      </p:sp>
      <p:sp>
        <p:nvSpPr>
          <p:cNvPr name="TextBox 26" id="26"/>
          <p:cNvSpPr txBox="true"/>
          <p:nvPr/>
        </p:nvSpPr>
        <p:spPr>
          <a:xfrm rot="0">
            <a:off x="-2764593" y="5823360"/>
            <a:ext cx="3109315" cy="716578"/>
          </a:xfrm>
          <a:prstGeom prst="rect">
            <a:avLst/>
          </a:prstGeom>
        </p:spPr>
        <p:txBody>
          <a:bodyPr anchor="t" rtlCol="false" tIns="0" lIns="0" bIns="0" rIns="0">
            <a:spAutoFit/>
          </a:bodyPr>
          <a:lstStyle/>
          <a:p>
            <a:pPr algn="ctr" marL="0" indent="0" lvl="0">
              <a:lnSpc>
                <a:spcPts val="660"/>
              </a:lnSpc>
              <a:spcBef>
                <a:spcPct val="0"/>
              </a:spcBef>
            </a:pPr>
            <a:r>
              <a:rPr lang="en-US" sz="471">
                <a:solidFill>
                  <a:srgbClr val="825C2B"/>
                </a:solidFill>
                <a:latin typeface="PT Serif"/>
                <a:ea typeface="PT Serif"/>
                <a:cs typeface="PT Serif"/>
                <a:sym typeface="PT Serif"/>
              </a:rPr>
              <a:t>Florence Carly</a:t>
            </a:r>
            <a:r>
              <a:rPr lang="en-US" sz="471">
                <a:solidFill>
                  <a:srgbClr val="825C2B"/>
                </a:solidFill>
                <a:latin typeface="PT Serif"/>
                <a:ea typeface="PT Serif"/>
                <a:cs typeface="PT Serif"/>
                <a:sym typeface="PT Serif"/>
              </a:rPr>
              <a:t>le (1864–1923) was born in Galt, Ontario, but moved to Woodstock, Ontario, when she was just seven years old. Carlyle travelled to Paris in 1890 and spent the next six years studying painting, becoming accomplished enough to have paintings exhibited at the 1893 and 1894 Paris Salons. Although she briefly established a studio in London, she returned to Canada just before her 32nd birthday. In 1913 Carlyle moved to England, eventually settling in Crowborough, where she lived in Sweet Hawes cottage with Juliet Hastings. Carlyle continued to paint and exhibit, but both her volunteer work during World War I and her gradually failing eyesight significantly reduced her artistic production. After the war, Carlyle began to write. Her story Mary’s Child was published in a British newspaper in November 1923. Unfortunately, Carlyle never had the chance to see her work in print; she passed away on May 2, 1923, at the age of 58.</a:t>
            </a:r>
          </a:p>
        </p:txBody>
      </p:sp>
    </p:spTree>
  </p:cSld>
  <p:clrMapOvr>
    <a:masterClrMapping/>
  </p:clrMapOvr>
  <p:transition spd="slow">
    <p:fade/>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3994846" y="-1915715"/>
            <a:ext cx="20424335" cy="19052188"/>
          </a:xfrm>
          <a:custGeom>
            <a:avLst/>
            <a:gdLst/>
            <a:ahLst/>
            <a:cxnLst/>
            <a:rect r="r" b="b" t="t" l="l"/>
            <a:pathLst>
              <a:path h="19052188" w="20424335">
                <a:moveTo>
                  <a:pt x="0" y="0"/>
                </a:moveTo>
                <a:lnTo>
                  <a:pt x="20424335" y="0"/>
                </a:lnTo>
                <a:lnTo>
                  <a:pt x="20424335" y="19052188"/>
                </a:lnTo>
                <a:lnTo>
                  <a:pt x="0" y="19052188"/>
                </a:lnTo>
                <a:lnTo>
                  <a:pt x="0" y="0"/>
                </a:lnTo>
                <a:close/>
              </a:path>
            </a:pathLst>
          </a:custGeom>
          <a:blipFill>
            <a:blip r:embed="rId2"/>
            <a:stretch>
              <a:fillRect l="-67856" t="0" r="0" b="-1244"/>
            </a:stretch>
          </a:blipFill>
        </p:spPr>
      </p:sp>
      <p:sp>
        <p:nvSpPr>
          <p:cNvPr name="Freeform 3" id="3"/>
          <p:cNvSpPr/>
          <p:nvPr/>
        </p:nvSpPr>
        <p:spPr>
          <a:xfrm flipH="false" flipV="false" rot="0">
            <a:off x="16304534" y="853180"/>
            <a:ext cx="5012504" cy="7037720"/>
          </a:xfrm>
          <a:custGeom>
            <a:avLst/>
            <a:gdLst/>
            <a:ahLst/>
            <a:cxnLst/>
            <a:rect r="r" b="b" t="t" l="l"/>
            <a:pathLst>
              <a:path h="7037720" w="5012504">
                <a:moveTo>
                  <a:pt x="0" y="0"/>
                </a:moveTo>
                <a:lnTo>
                  <a:pt x="5012504" y="0"/>
                </a:lnTo>
                <a:lnTo>
                  <a:pt x="5012504" y="7037720"/>
                </a:lnTo>
                <a:lnTo>
                  <a:pt x="0" y="7037720"/>
                </a:lnTo>
                <a:lnTo>
                  <a:pt x="0" y="0"/>
                </a:lnTo>
                <a:close/>
              </a:path>
            </a:pathLst>
          </a:custGeom>
          <a:blipFill>
            <a:blip r:embed="rId3"/>
            <a:stretch>
              <a:fillRect l="-2042" t="0" r="-2042" b="0"/>
            </a:stretch>
          </a:blipFill>
        </p:spPr>
      </p:sp>
      <p:sp>
        <p:nvSpPr>
          <p:cNvPr name="Freeform 4" id="4"/>
          <p:cNvSpPr/>
          <p:nvPr/>
        </p:nvSpPr>
        <p:spPr>
          <a:xfrm flipH="false" flipV="false" rot="0">
            <a:off x="16125472" y="442871"/>
            <a:ext cx="5370629" cy="7769445"/>
          </a:xfrm>
          <a:custGeom>
            <a:avLst/>
            <a:gdLst/>
            <a:ahLst/>
            <a:cxnLst/>
            <a:rect r="r" b="b" t="t" l="l"/>
            <a:pathLst>
              <a:path h="7769445" w="5370629">
                <a:moveTo>
                  <a:pt x="0" y="0"/>
                </a:moveTo>
                <a:lnTo>
                  <a:pt x="5370629" y="0"/>
                </a:lnTo>
                <a:lnTo>
                  <a:pt x="5370629" y="7769445"/>
                </a:lnTo>
                <a:lnTo>
                  <a:pt x="0" y="7769445"/>
                </a:lnTo>
                <a:lnTo>
                  <a:pt x="0" y="0"/>
                </a:lnTo>
                <a:close/>
              </a:path>
            </a:pathLst>
          </a:custGeom>
          <a:blipFill>
            <a:blip r:embed="rId4"/>
            <a:stretch>
              <a:fillRect l="0" t="0" r="0" b="0"/>
            </a:stretch>
          </a:blipFill>
        </p:spPr>
      </p:sp>
      <p:sp>
        <p:nvSpPr>
          <p:cNvPr name="Freeform 5" id="5"/>
          <p:cNvSpPr/>
          <p:nvPr/>
        </p:nvSpPr>
        <p:spPr>
          <a:xfrm flipH="false" flipV="false" rot="0">
            <a:off x="15938166" y="8714564"/>
            <a:ext cx="6197731" cy="1820583"/>
          </a:xfrm>
          <a:custGeom>
            <a:avLst/>
            <a:gdLst/>
            <a:ahLst/>
            <a:cxnLst/>
            <a:rect r="r" b="b" t="t" l="l"/>
            <a:pathLst>
              <a:path h="1820583" w="6197731">
                <a:moveTo>
                  <a:pt x="0" y="0"/>
                </a:moveTo>
                <a:lnTo>
                  <a:pt x="6197730" y="0"/>
                </a:lnTo>
                <a:lnTo>
                  <a:pt x="6197730" y="1820584"/>
                </a:lnTo>
                <a:lnTo>
                  <a:pt x="0" y="1820584"/>
                </a:lnTo>
                <a:lnTo>
                  <a:pt x="0" y="0"/>
                </a:lnTo>
                <a:close/>
              </a:path>
            </a:pathLst>
          </a:custGeom>
          <a:blipFill>
            <a:blip r:embed="rId5"/>
            <a:stretch>
              <a:fillRect l="0" t="0" r="0" b="0"/>
            </a:stretch>
          </a:blipFill>
        </p:spPr>
      </p:sp>
      <p:sp>
        <p:nvSpPr>
          <p:cNvPr name="Freeform 6" id="6"/>
          <p:cNvSpPr/>
          <p:nvPr/>
        </p:nvSpPr>
        <p:spPr>
          <a:xfrm flipH="false" flipV="false" rot="0">
            <a:off x="-6429489" y="-1915715"/>
            <a:ext cx="20424335" cy="19052188"/>
          </a:xfrm>
          <a:custGeom>
            <a:avLst/>
            <a:gdLst/>
            <a:ahLst/>
            <a:cxnLst/>
            <a:rect r="r" b="b" t="t" l="l"/>
            <a:pathLst>
              <a:path h="19052188" w="20424335">
                <a:moveTo>
                  <a:pt x="0" y="0"/>
                </a:moveTo>
                <a:lnTo>
                  <a:pt x="20424335" y="0"/>
                </a:lnTo>
                <a:lnTo>
                  <a:pt x="20424335" y="19052188"/>
                </a:lnTo>
                <a:lnTo>
                  <a:pt x="0" y="19052188"/>
                </a:lnTo>
                <a:lnTo>
                  <a:pt x="0" y="0"/>
                </a:lnTo>
                <a:close/>
              </a:path>
            </a:pathLst>
          </a:custGeom>
          <a:blipFill>
            <a:blip r:embed="rId2"/>
            <a:stretch>
              <a:fillRect l="-67856" t="0" r="0" b="-1244"/>
            </a:stretch>
          </a:blipFill>
        </p:spPr>
      </p:sp>
      <p:sp>
        <p:nvSpPr>
          <p:cNvPr name="Freeform 7" id="7"/>
          <p:cNvSpPr/>
          <p:nvPr/>
        </p:nvSpPr>
        <p:spPr>
          <a:xfrm flipH="false" flipV="false" rot="0">
            <a:off x="7150073" y="8212316"/>
            <a:ext cx="4046600" cy="2322832"/>
          </a:xfrm>
          <a:custGeom>
            <a:avLst/>
            <a:gdLst/>
            <a:ahLst/>
            <a:cxnLst/>
            <a:rect r="r" b="b" t="t" l="l"/>
            <a:pathLst>
              <a:path h="2322832" w="4046600">
                <a:moveTo>
                  <a:pt x="0" y="0"/>
                </a:moveTo>
                <a:lnTo>
                  <a:pt x="4046600" y="0"/>
                </a:lnTo>
                <a:lnTo>
                  <a:pt x="4046600" y="2322832"/>
                </a:lnTo>
                <a:lnTo>
                  <a:pt x="0" y="2322832"/>
                </a:lnTo>
                <a:lnTo>
                  <a:pt x="0" y="0"/>
                </a:lnTo>
                <a:close/>
              </a:path>
            </a:pathLst>
          </a:custGeom>
          <a:blipFill>
            <a:blip r:embed="rId5"/>
            <a:stretch>
              <a:fillRect l="-47705" t="0" r="-47705" b="0"/>
            </a:stretch>
          </a:blipFill>
        </p:spPr>
      </p:sp>
      <p:sp>
        <p:nvSpPr>
          <p:cNvPr name="Freeform 8" id="8"/>
          <p:cNvSpPr/>
          <p:nvPr/>
        </p:nvSpPr>
        <p:spPr>
          <a:xfrm flipH="false" flipV="false" rot="0">
            <a:off x="6740203" y="853180"/>
            <a:ext cx="4456470" cy="6253545"/>
          </a:xfrm>
          <a:custGeom>
            <a:avLst/>
            <a:gdLst/>
            <a:ahLst/>
            <a:cxnLst/>
            <a:rect r="r" b="b" t="t" l="l"/>
            <a:pathLst>
              <a:path h="6253545" w="4456470">
                <a:moveTo>
                  <a:pt x="0" y="0"/>
                </a:moveTo>
                <a:lnTo>
                  <a:pt x="4456470" y="0"/>
                </a:lnTo>
                <a:lnTo>
                  <a:pt x="4456470" y="6253545"/>
                </a:lnTo>
                <a:lnTo>
                  <a:pt x="0" y="6253545"/>
                </a:lnTo>
                <a:lnTo>
                  <a:pt x="0" y="0"/>
                </a:lnTo>
                <a:close/>
              </a:path>
            </a:pathLst>
          </a:custGeom>
          <a:blipFill>
            <a:blip r:embed="rId6"/>
            <a:stretch>
              <a:fillRect l="-11181" t="0" r="0" b="0"/>
            </a:stretch>
          </a:blipFill>
        </p:spPr>
      </p:sp>
      <p:sp>
        <p:nvSpPr>
          <p:cNvPr name="Freeform 9" id="9"/>
          <p:cNvSpPr/>
          <p:nvPr/>
        </p:nvSpPr>
        <p:spPr>
          <a:xfrm flipH="false" flipV="false" rot="0">
            <a:off x="6438213" y="342889"/>
            <a:ext cx="5060451" cy="7497261"/>
          </a:xfrm>
          <a:custGeom>
            <a:avLst/>
            <a:gdLst/>
            <a:ahLst/>
            <a:cxnLst/>
            <a:rect r="r" b="b" t="t" l="l"/>
            <a:pathLst>
              <a:path h="7497261" w="5060451">
                <a:moveTo>
                  <a:pt x="0" y="0"/>
                </a:moveTo>
                <a:lnTo>
                  <a:pt x="5060451" y="0"/>
                </a:lnTo>
                <a:lnTo>
                  <a:pt x="5060451" y="7497260"/>
                </a:lnTo>
                <a:lnTo>
                  <a:pt x="0" y="7497260"/>
                </a:lnTo>
                <a:lnTo>
                  <a:pt x="0" y="0"/>
                </a:lnTo>
                <a:close/>
              </a:path>
            </a:pathLst>
          </a:custGeom>
          <a:blipFill>
            <a:blip r:embed="rId4"/>
            <a:stretch>
              <a:fillRect l="-1205" t="0" r="-1205" b="0"/>
            </a:stretch>
          </a:blipFill>
        </p:spPr>
      </p:sp>
      <p:sp>
        <p:nvSpPr>
          <p:cNvPr name="TextBox 10" id="10"/>
          <p:cNvSpPr txBox="true"/>
          <p:nvPr/>
        </p:nvSpPr>
        <p:spPr>
          <a:xfrm rot="0">
            <a:off x="8248184" y="8342415"/>
            <a:ext cx="1850379" cy="372150"/>
          </a:xfrm>
          <a:prstGeom prst="rect">
            <a:avLst/>
          </a:prstGeom>
        </p:spPr>
        <p:txBody>
          <a:bodyPr anchor="t" rtlCol="false" tIns="0" lIns="0" bIns="0" rIns="0">
            <a:spAutoFit/>
          </a:bodyPr>
          <a:lstStyle/>
          <a:p>
            <a:pPr algn="ctr" marL="0" indent="0" lvl="0">
              <a:lnSpc>
                <a:spcPts val="3133"/>
              </a:lnSpc>
              <a:spcBef>
                <a:spcPct val="0"/>
              </a:spcBef>
            </a:pPr>
            <a:r>
              <a:rPr lang="en-US" sz="2238">
                <a:solidFill>
                  <a:srgbClr val="825C2B"/>
                </a:solidFill>
                <a:latin typeface="DM Serif Display"/>
                <a:ea typeface="DM Serif Display"/>
                <a:cs typeface="DM Serif Display"/>
                <a:sym typeface="DM Serif Display"/>
              </a:rPr>
              <a:t>The Threshold</a:t>
            </a:r>
          </a:p>
        </p:txBody>
      </p:sp>
      <p:sp>
        <p:nvSpPr>
          <p:cNvPr name="TextBox 11" id="11"/>
          <p:cNvSpPr txBox="true"/>
          <p:nvPr/>
        </p:nvSpPr>
        <p:spPr>
          <a:xfrm rot="0">
            <a:off x="18271204" y="8766485"/>
            <a:ext cx="1531654" cy="372150"/>
          </a:xfrm>
          <a:prstGeom prst="rect">
            <a:avLst/>
          </a:prstGeom>
        </p:spPr>
        <p:txBody>
          <a:bodyPr anchor="t" rtlCol="false" tIns="0" lIns="0" bIns="0" rIns="0">
            <a:spAutoFit/>
          </a:bodyPr>
          <a:lstStyle/>
          <a:p>
            <a:pPr algn="ctr" marL="0" indent="0" lvl="0">
              <a:lnSpc>
                <a:spcPts val="3133"/>
              </a:lnSpc>
              <a:spcBef>
                <a:spcPct val="0"/>
              </a:spcBef>
            </a:pPr>
            <a:r>
              <a:rPr lang="en-US" sz="2238">
                <a:solidFill>
                  <a:srgbClr val="825C2B"/>
                </a:solidFill>
                <a:latin typeface="DM Serif Display"/>
                <a:ea typeface="DM Serif Display"/>
                <a:cs typeface="DM Serif Display"/>
                <a:sym typeface="DM Serif Display"/>
              </a:rPr>
              <a:t>Self Portrait</a:t>
            </a:r>
          </a:p>
        </p:txBody>
      </p:sp>
      <p:sp>
        <p:nvSpPr>
          <p:cNvPr name="TextBox 12" id="12"/>
          <p:cNvSpPr txBox="true"/>
          <p:nvPr/>
        </p:nvSpPr>
        <p:spPr>
          <a:xfrm rot="0">
            <a:off x="8740585" y="8685989"/>
            <a:ext cx="865577" cy="285620"/>
          </a:xfrm>
          <a:prstGeom prst="rect">
            <a:avLst/>
          </a:prstGeom>
        </p:spPr>
        <p:txBody>
          <a:bodyPr anchor="t" rtlCol="false" tIns="0" lIns="0" bIns="0" rIns="0">
            <a:spAutoFit/>
          </a:bodyPr>
          <a:lstStyle/>
          <a:p>
            <a:pPr algn="ctr" marL="0" indent="0" lvl="0">
              <a:lnSpc>
                <a:spcPts val="2481"/>
              </a:lnSpc>
              <a:spcBef>
                <a:spcPct val="0"/>
              </a:spcBef>
            </a:pPr>
            <a:r>
              <a:rPr lang="en-US" b="true" sz="1772">
                <a:solidFill>
                  <a:srgbClr val="825C2B"/>
                </a:solidFill>
                <a:latin typeface="PT Serif Bold"/>
                <a:ea typeface="PT Serif Bold"/>
                <a:cs typeface="PT Serif Bold"/>
                <a:sym typeface="PT Serif Bold"/>
              </a:rPr>
              <a:t>( 1912 )</a:t>
            </a:r>
          </a:p>
        </p:txBody>
      </p:sp>
      <p:sp>
        <p:nvSpPr>
          <p:cNvPr name="TextBox 13" id="13"/>
          <p:cNvSpPr txBox="true"/>
          <p:nvPr/>
        </p:nvSpPr>
        <p:spPr>
          <a:xfrm rot="0">
            <a:off x="7330745" y="9006145"/>
            <a:ext cx="3685256" cy="1059184"/>
          </a:xfrm>
          <a:prstGeom prst="rect">
            <a:avLst/>
          </a:prstGeom>
        </p:spPr>
        <p:txBody>
          <a:bodyPr anchor="t" rtlCol="false" tIns="0" lIns="0" bIns="0" rIns="0">
            <a:spAutoFit/>
          </a:bodyPr>
          <a:lstStyle/>
          <a:p>
            <a:pPr algn="ctr">
              <a:lnSpc>
                <a:spcPts val="2163"/>
              </a:lnSpc>
            </a:pPr>
            <a:r>
              <a:rPr lang="en-US" sz="1545">
                <a:solidFill>
                  <a:srgbClr val="825C2B"/>
                </a:solidFill>
                <a:latin typeface="PT Serif"/>
                <a:ea typeface="PT Serif"/>
                <a:cs typeface="PT Serif"/>
                <a:sym typeface="PT Serif"/>
              </a:rPr>
              <a:t>Oil on canvas, 117.0 x 96.5 cm</a:t>
            </a:r>
          </a:p>
          <a:p>
            <a:pPr algn="ctr">
              <a:lnSpc>
                <a:spcPts val="2163"/>
              </a:lnSpc>
            </a:pPr>
            <a:r>
              <a:rPr lang="en-US" sz="1545">
                <a:solidFill>
                  <a:srgbClr val="825C2B"/>
                </a:solidFill>
                <a:latin typeface="PT Serif"/>
                <a:ea typeface="PT Serif"/>
                <a:cs typeface="PT Serif"/>
                <a:sym typeface="PT Serif"/>
              </a:rPr>
              <a:t>Inscription recto: 1:1, F Carlyle</a:t>
            </a:r>
          </a:p>
          <a:p>
            <a:pPr algn="ctr" marL="0" indent="0" lvl="0">
              <a:lnSpc>
                <a:spcPts val="2163"/>
              </a:lnSpc>
              <a:spcBef>
                <a:spcPct val="0"/>
              </a:spcBef>
            </a:pPr>
            <a:r>
              <a:rPr lang="en-US" sz="1545">
                <a:solidFill>
                  <a:srgbClr val="825C2B"/>
                </a:solidFill>
                <a:latin typeface="PT Serif"/>
                <a:ea typeface="PT Serif"/>
                <a:cs typeface="PT Serif"/>
                <a:sym typeface="PT Serif"/>
              </a:rPr>
              <a:t>Collection: The Ontario Collection, Government of Ontario, Toronto</a:t>
            </a:r>
          </a:p>
        </p:txBody>
      </p:sp>
      <p:sp>
        <p:nvSpPr>
          <p:cNvPr name="TextBox 14" id="14"/>
          <p:cNvSpPr txBox="true"/>
          <p:nvPr/>
        </p:nvSpPr>
        <p:spPr>
          <a:xfrm rot="0">
            <a:off x="14202393" y="9453635"/>
            <a:ext cx="9669275" cy="1329031"/>
          </a:xfrm>
          <a:prstGeom prst="rect">
            <a:avLst/>
          </a:prstGeom>
        </p:spPr>
        <p:txBody>
          <a:bodyPr anchor="t" rtlCol="false" tIns="0" lIns="0" bIns="0" rIns="0">
            <a:spAutoFit/>
          </a:bodyPr>
          <a:lstStyle/>
          <a:p>
            <a:pPr algn="ctr">
              <a:lnSpc>
                <a:spcPts val="2163"/>
              </a:lnSpc>
            </a:pPr>
            <a:r>
              <a:rPr lang="en-US" sz="1545">
                <a:solidFill>
                  <a:srgbClr val="825C2B"/>
                </a:solidFill>
                <a:latin typeface="PT Serif"/>
                <a:ea typeface="PT Serif"/>
                <a:cs typeface="PT Serif"/>
                <a:sym typeface="PT Serif"/>
              </a:rPr>
              <a:t>Oil on canvas, 62.0 x 52.0 cm </a:t>
            </a:r>
          </a:p>
          <a:p>
            <a:pPr algn="ctr">
              <a:lnSpc>
                <a:spcPts val="2163"/>
              </a:lnSpc>
            </a:pPr>
            <a:r>
              <a:rPr lang="en-US" sz="1545">
                <a:solidFill>
                  <a:srgbClr val="825C2B"/>
                </a:solidFill>
                <a:latin typeface="PT Serif"/>
                <a:ea typeface="PT Serif"/>
                <a:cs typeface="PT Serif"/>
                <a:sym typeface="PT Serif"/>
              </a:rPr>
              <a:t>Inscription recto: u.l., F Carlyle </a:t>
            </a:r>
          </a:p>
          <a:p>
            <a:pPr algn="ctr">
              <a:lnSpc>
                <a:spcPts val="2163"/>
              </a:lnSpc>
            </a:pPr>
            <a:r>
              <a:rPr lang="en-US" sz="1545">
                <a:solidFill>
                  <a:srgbClr val="825C2B"/>
                </a:solidFill>
                <a:latin typeface="PT Serif"/>
                <a:ea typeface="PT Serif"/>
                <a:cs typeface="PT Serif"/>
                <a:sym typeface="PT Serif"/>
              </a:rPr>
              <a:t>Collection: The Woodstock Art Gallery</a:t>
            </a:r>
          </a:p>
          <a:p>
            <a:pPr algn="ctr">
              <a:lnSpc>
                <a:spcPts val="2163"/>
              </a:lnSpc>
            </a:pPr>
          </a:p>
          <a:p>
            <a:pPr algn="ctr" marL="0" indent="0" lvl="0">
              <a:lnSpc>
                <a:spcPts val="2163"/>
              </a:lnSpc>
              <a:spcBef>
                <a:spcPct val="0"/>
              </a:spcBef>
            </a:pPr>
          </a:p>
        </p:txBody>
      </p:sp>
    </p:spTree>
  </p:cSld>
  <p:clrMapOvr>
    <a:masterClrMapping/>
  </p:clrMapOvr>
  <p:transition spd="slow">
    <p:fade/>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594899" y="-1937936"/>
            <a:ext cx="19157649" cy="17870600"/>
          </a:xfrm>
          <a:custGeom>
            <a:avLst/>
            <a:gdLst/>
            <a:ahLst/>
            <a:cxnLst/>
            <a:rect r="r" b="b" t="t" l="l"/>
            <a:pathLst>
              <a:path h="17870600" w="19157649">
                <a:moveTo>
                  <a:pt x="0" y="0"/>
                </a:moveTo>
                <a:lnTo>
                  <a:pt x="19157649" y="0"/>
                </a:lnTo>
                <a:lnTo>
                  <a:pt x="19157649" y="17870600"/>
                </a:lnTo>
                <a:lnTo>
                  <a:pt x="0" y="17870600"/>
                </a:lnTo>
                <a:lnTo>
                  <a:pt x="0" y="0"/>
                </a:lnTo>
                <a:close/>
              </a:path>
            </a:pathLst>
          </a:custGeom>
          <a:blipFill>
            <a:blip r:embed="rId2"/>
            <a:stretch>
              <a:fillRect l="-67856" t="0" r="0" b="-1244"/>
            </a:stretch>
          </a:blipFill>
        </p:spPr>
      </p:sp>
      <p:sp>
        <p:nvSpPr>
          <p:cNvPr name="Freeform 3" id="3"/>
          <p:cNvSpPr/>
          <p:nvPr/>
        </p:nvSpPr>
        <p:spPr>
          <a:xfrm flipH="false" flipV="false" rot="0">
            <a:off x="6761345" y="659236"/>
            <a:ext cx="4701636" cy="6601251"/>
          </a:xfrm>
          <a:custGeom>
            <a:avLst/>
            <a:gdLst/>
            <a:ahLst/>
            <a:cxnLst/>
            <a:rect r="r" b="b" t="t" l="l"/>
            <a:pathLst>
              <a:path h="6601251" w="4701636">
                <a:moveTo>
                  <a:pt x="0" y="0"/>
                </a:moveTo>
                <a:lnTo>
                  <a:pt x="4701636" y="0"/>
                </a:lnTo>
                <a:lnTo>
                  <a:pt x="4701636" y="6601252"/>
                </a:lnTo>
                <a:lnTo>
                  <a:pt x="0" y="6601252"/>
                </a:lnTo>
                <a:lnTo>
                  <a:pt x="0" y="0"/>
                </a:lnTo>
                <a:close/>
              </a:path>
            </a:pathLst>
          </a:custGeom>
          <a:blipFill>
            <a:blip r:embed="rId3"/>
            <a:stretch>
              <a:fillRect l="-2042" t="0" r="-2042" b="0"/>
            </a:stretch>
          </a:blipFill>
        </p:spPr>
      </p:sp>
      <p:sp>
        <p:nvSpPr>
          <p:cNvPr name="Freeform 4" id="4"/>
          <p:cNvSpPr/>
          <p:nvPr/>
        </p:nvSpPr>
        <p:spPr>
          <a:xfrm flipH="false" flipV="false" rot="0">
            <a:off x="6593388" y="274375"/>
            <a:ext cx="5037550" cy="7287596"/>
          </a:xfrm>
          <a:custGeom>
            <a:avLst/>
            <a:gdLst/>
            <a:ahLst/>
            <a:cxnLst/>
            <a:rect r="r" b="b" t="t" l="l"/>
            <a:pathLst>
              <a:path h="7287596" w="5037550">
                <a:moveTo>
                  <a:pt x="0" y="0"/>
                </a:moveTo>
                <a:lnTo>
                  <a:pt x="5037550" y="0"/>
                </a:lnTo>
                <a:lnTo>
                  <a:pt x="5037550" y="7287595"/>
                </a:lnTo>
                <a:lnTo>
                  <a:pt x="0" y="7287595"/>
                </a:lnTo>
                <a:lnTo>
                  <a:pt x="0" y="0"/>
                </a:lnTo>
                <a:close/>
              </a:path>
            </a:pathLst>
          </a:custGeom>
          <a:blipFill>
            <a:blip r:embed="rId4"/>
            <a:stretch>
              <a:fillRect l="0" t="0" r="0" b="0"/>
            </a:stretch>
          </a:blipFill>
        </p:spPr>
      </p:sp>
      <p:sp>
        <p:nvSpPr>
          <p:cNvPr name="Freeform 5" id="5"/>
          <p:cNvSpPr/>
          <p:nvPr/>
        </p:nvSpPr>
        <p:spPr>
          <a:xfrm flipH="false" flipV="false" rot="0">
            <a:off x="6417698" y="8033070"/>
            <a:ext cx="5813357" cy="1707674"/>
          </a:xfrm>
          <a:custGeom>
            <a:avLst/>
            <a:gdLst/>
            <a:ahLst/>
            <a:cxnLst/>
            <a:rect r="r" b="b" t="t" l="l"/>
            <a:pathLst>
              <a:path h="1707674" w="5813357">
                <a:moveTo>
                  <a:pt x="0" y="0"/>
                </a:moveTo>
                <a:lnTo>
                  <a:pt x="5813357" y="0"/>
                </a:lnTo>
                <a:lnTo>
                  <a:pt x="5813357" y="1707673"/>
                </a:lnTo>
                <a:lnTo>
                  <a:pt x="0" y="1707673"/>
                </a:lnTo>
                <a:lnTo>
                  <a:pt x="0" y="0"/>
                </a:lnTo>
                <a:close/>
              </a:path>
            </a:pathLst>
          </a:custGeom>
          <a:blipFill>
            <a:blip r:embed="rId5"/>
            <a:stretch>
              <a:fillRect l="0" t="0" r="0" b="0"/>
            </a:stretch>
          </a:blipFill>
        </p:spPr>
      </p:sp>
      <p:sp>
        <p:nvSpPr>
          <p:cNvPr name="Freeform 6" id="6"/>
          <p:cNvSpPr/>
          <p:nvPr/>
        </p:nvSpPr>
        <p:spPr>
          <a:xfrm flipH="false" flipV="false" rot="0">
            <a:off x="17281043" y="7561970"/>
            <a:ext cx="3795636" cy="2178773"/>
          </a:xfrm>
          <a:custGeom>
            <a:avLst/>
            <a:gdLst/>
            <a:ahLst/>
            <a:cxnLst/>
            <a:rect r="r" b="b" t="t" l="l"/>
            <a:pathLst>
              <a:path h="2178773" w="3795636">
                <a:moveTo>
                  <a:pt x="0" y="0"/>
                </a:moveTo>
                <a:lnTo>
                  <a:pt x="3795636" y="0"/>
                </a:lnTo>
                <a:lnTo>
                  <a:pt x="3795636" y="2178773"/>
                </a:lnTo>
                <a:lnTo>
                  <a:pt x="0" y="2178773"/>
                </a:lnTo>
                <a:lnTo>
                  <a:pt x="0" y="0"/>
                </a:lnTo>
                <a:close/>
              </a:path>
            </a:pathLst>
          </a:custGeom>
          <a:blipFill>
            <a:blip r:embed="rId5"/>
            <a:stretch>
              <a:fillRect l="-47705" t="0" r="-47705" b="0"/>
            </a:stretch>
          </a:blipFill>
        </p:spPr>
      </p:sp>
      <p:sp>
        <p:nvSpPr>
          <p:cNvPr name="Freeform 7" id="7"/>
          <p:cNvSpPr/>
          <p:nvPr/>
        </p:nvSpPr>
        <p:spPr>
          <a:xfrm flipH="false" flipV="false" rot="0">
            <a:off x="16814380" y="659236"/>
            <a:ext cx="4397358" cy="6219617"/>
          </a:xfrm>
          <a:custGeom>
            <a:avLst/>
            <a:gdLst/>
            <a:ahLst/>
            <a:cxnLst/>
            <a:rect r="r" b="b" t="t" l="l"/>
            <a:pathLst>
              <a:path h="6219617" w="4397358">
                <a:moveTo>
                  <a:pt x="0" y="0"/>
                </a:moveTo>
                <a:lnTo>
                  <a:pt x="4397358" y="0"/>
                </a:lnTo>
                <a:lnTo>
                  <a:pt x="4397358" y="6219618"/>
                </a:lnTo>
                <a:lnTo>
                  <a:pt x="0" y="6219618"/>
                </a:lnTo>
                <a:lnTo>
                  <a:pt x="0" y="0"/>
                </a:lnTo>
                <a:close/>
              </a:path>
            </a:pathLst>
          </a:custGeom>
          <a:blipFill>
            <a:blip r:embed="rId6"/>
            <a:stretch>
              <a:fillRect l="-4573" t="-773" r="0" b="-773"/>
            </a:stretch>
          </a:blipFill>
        </p:spPr>
      </p:sp>
      <p:sp>
        <p:nvSpPr>
          <p:cNvPr name="Freeform 8" id="8"/>
          <p:cNvSpPr/>
          <p:nvPr/>
        </p:nvSpPr>
        <p:spPr>
          <a:xfrm flipH="false" flipV="false" rot="0">
            <a:off x="16639754" y="180593"/>
            <a:ext cx="4746610" cy="6816772"/>
          </a:xfrm>
          <a:custGeom>
            <a:avLst/>
            <a:gdLst/>
            <a:ahLst/>
            <a:cxnLst/>
            <a:rect r="r" b="b" t="t" l="l"/>
            <a:pathLst>
              <a:path h="6816772" w="4746610">
                <a:moveTo>
                  <a:pt x="0" y="0"/>
                </a:moveTo>
                <a:lnTo>
                  <a:pt x="4746610" y="0"/>
                </a:lnTo>
                <a:lnTo>
                  <a:pt x="4746610" y="6816771"/>
                </a:lnTo>
                <a:lnTo>
                  <a:pt x="0" y="6816771"/>
                </a:lnTo>
                <a:lnTo>
                  <a:pt x="0" y="0"/>
                </a:lnTo>
                <a:close/>
              </a:path>
            </a:pathLst>
          </a:custGeom>
          <a:blipFill>
            <a:blip r:embed="rId4"/>
            <a:stretch>
              <a:fillRect l="-1205" t="0" r="-1205" b="-3161"/>
            </a:stretch>
          </a:blipFill>
        </p:spPr>
      </p:sp>
      <p:sp>
        <p:nvSpPr>
          <p:cNvPr name="Freeform 9" id="9"/>
          <p:cNvSpPr/>
          <p:nvPr/>
        </p:nvSpPr>
        <p:spPr>
          <a:xfrm flipH="false" flipV="false" rot="0">
            <a:off x="-14562749" y="-1937936"/>
            <a:ext cx="19157649" cy="17870600"/>
          </a:xfrm>
          <a:custGeom>
            <a:avLst/>
            <a:gdLst/>
            <a:ahLst/>
            <a:cxnLst/>
            <a:rect r="r" b="b" t="t" l="l"/>
            <a:pathLst>
              <a:path h="17870600" w="19157649">
                <a:moveTo>
                  <a:pt x="0" y="0"/>
                </a:moveTo>
                <a:lnTo>
                  <a:pt x="19157648" y="0"/>
                </a:lnTo>
                <a:lnTo>
                  <a:pt x="19157648" y="17870600"/>
                </a:lnTo>
                <a:lnTo>
                  <a:pt x="0" y="17870600"/>
                </a:lnTo>
                <a:lnTo>
                  <a:pt x="0" y="0"/>
                </a:lnTo>
                <a:close/>
              </a:path>
            </a:pathLst>
          </a:custGeom>
          <a:blipFill>
            <a:blip r:embed="rId2"/>
            <a:stretch>
              <a:fillRect l="-67856" t="0" r="0" b="-1244"/>
            </a:stretch>
          </a:blipFill>
        </p:spPr>
      </p:sp>
      <p:sp>
        <p:nvSpPr>
          <p:cNvPr name="Freeform 10" id="10"/>
          <p:cNvSpPr/>
          <p:nvPr/>
        </p:nvSpPr>
        <p:spPr>
          <a:xfrm flipH="false" flipV="false" rot="0">
            <a:off x="-1825371" y="7561970"/>
            <a:ext cx="3795636" cy="2178773"/>
          </a:xfrm>
          <a:custGeom>
            <a:avLst/>
            <a:gdLst/>
            <a:ahLst/>
            <a:cxnLst/>
            <a:rect r="r" b="b" t="t" l="l"/>
            <a:pathLst>
              <a:path h="2178773" w="3795636">
                <a:moveTo>
                  <a:pt x="0" y="0"/>
                </a:moveTo>
                <a:lnTo>
                  <a:pt x="3795637" y="0"/>
                </a:lnTo>
                <a:lnTo>
                  <a:pt x="3795637" y="2178773"/>
                </a:lnTo>
                <a:lnTo>
                  <a:pt x="0" y="2178773"/>
                </a:lnTo>
                <a:lnTo>
                  <a:pt x="0" y="0"/>
                </a:lnTo>
                <a:close/>
              </a:path>
            </a:pathLst>
          </a:custGeom>
          <a:blipFill>
            <a:blip r:embed="rId5"/>
            <a:stretch>
              <a:fillRect l="-47705" t="0" r="-47705" b="0"/>
            </a:stretch>
          </a:blipFill>
        </p:spPr>
      </p:sp>
      <p:sp>
        <p:nvSpPr>
          <p:cNvPr name="Freeform 11" id="11"/>
          <p:cNvSpPr/>
          <p:nvPr/>
        </p:nvSpPr>
        <p:spPr>
          <a:xfrm flipH="false" flipV="false" rot="0">
            <a:off x="-2209821" y="659236"/>
            <a:ext cx="4180087" cy="5865710"/>
          </a:xfrm>
          <a:custGeom>
            <a:avLst/>
            <a:gdLst/>
            <a:ahLst/>
            <a:cxnLst/>
            <a:rect r="r" b="b" t="t" l="l"/>
            <a:pathLst>
              <a:path h="5865710" w="4180087">
                <a:moveTo>
                  <a:pt x="0" y="0"/>
                </a:moveTo>
                <a:lnTo>
                  <a:pt x="4180087" y="0"/>
                </a:lnTo>
                <a:lnTo>
                  <a:pt x="4180087" y="5865710"/>
                </a:lnTo>
                <a:lnTo>
                  <a:pt x="0" y="5865710"/>
                </a:lnTo>
                <a:lnTo>
                  <a:pt x="0" y="0"/>
                </a:lnTo>
                <a:close/>
              </a:path>
            </a:pathLst>
          </a:custGeom>
          <a:blipFill>
            <a:blip r:embed="rId7"/>
            <a:stretch>
              <a:fillRect l="-11181" t="0" r="0" b="0"/>
            </a:stretch>
          </a:blipFill>
        </p:spPr>
      </p:sp>
      <p:sp>
        <p:nvSpPr>
          <p:cNvPr name="Freeform 12" id="12"/>
          <p:cNvSpPr/>
          <p:nvPr/>
        </p:nvSpPr>
        <p:spPr>
          <a:xfrm flipH="false" flipV="false" rot="0">
            <a:off x="-2493083" y="180593"/>
            <a:ext cx="4746610" cy="7032292"/>
          </a:xfrm>
          <a:custGeom>
            <a:avLst/>
            <a:gdLst/>
            <a:ahLst/>
            <a:cxnLst/>
            <a:rect r="r" b="b" t="t" l="l"/>
            <a:pathLst>
              <a:path h="7032292" w="4746610">
                <a:moveTo>
                  <a:pt x="0" y="0"/>
                </a:moveTo>
                <a:lnTo>
                  <a:pt x="4746610" y="0"/>
                </a:lnTo>
                <a:lnTo>
                  <a:pt x="4746610" y="7032292"/>
                </a:lnTo>
                <a:lnTo>
                  <a:pt x="0" y="7032292"/>
                </a:lnTo>
                <a:lnTo>
                  <a:pt x="0" y="0"/>
                </a:lnTo>
                <a:close/>
              </a:path>
            </a:pathLst>
          </a:custGeom>
          <a:blipFill>
            <a:blip r:embed="rId4"/>
            <a:stretch>
              <a:fillRect l="-1205" t="0" r="-1205" b="0"/>
            </a:stretch>
          </a:blipFill>
        </p:spPr>
      </p:sp>
      <p:sp>
        <p:nvSpPr>
          <p:cNvPr name="TextBox 13" id="13"/>
          <p:cNvSpPr txBox="true"/>
          <p:nvPr/>
        </p:nvSpPr>
        <p:spPr>
          <a:xfrm rot="0">
            <a:off x="-795363" y="7681637"/>
            <a:ext cx="1735621" cy="351433"/>
          </a:xfrm>
          <a:prstGeom prst="rect">
            <a:avLst/>
          </a:prstGeom>
        </p:spPr>
        <p:txBody>
          <a:bodyPr anchor="t" rtlCol="false" tIns="0" lIns="0" bIns="0" rIns="0">
            <a:spAutoFit/>
          </a:bodyPr>
          <a:lstStyle/>
          <a:p>
            <a:pPr algn="ctr" marL="0" indent="0" lvl="0">
              <a:lnSpc>
                <a:spcPts val="2939"/>
              </a:lnSpc>
              <a:spcBef>
                <a:spcPct val="0"/>
              </a:spcBef>
            </a:pPr>
            <a:r>
              <a:rPr lang="en-US" sz="2099">
                <a:solidFill>
                  <a:srgbClr val="825C2B"/>
                </a:solidFill>
                <a:latin typeface="DM Serif Display"/>
                <a:ea typeface="DM Serif Display"/>
                <a:cs typeface="DM Serif Display"/>
                <a:sym typeface="DM Serif Display"/>
              </a:rPr>
              <a:t>The Threshold</a:t>
            </a:r>
          </a:p>
        </p:txBody>
      </p:sp>
      <p:sp>
        <p:nvSpPr>
          <p:cNvPr name="TextBox 14" id="14"/>
          <p:cNvSpPr txBox="true"/>
          <p:nvPr/>
        </p:nvSpPr>
        <p:spPr>
          <a:xfrm rot="0">
            <a:off x="8606044" y="8079407"/>
            <a:ext cx="1436663" cy="351433"/>
          </a:xfrm>
          <a:prstGeom prst="rect">
            <a:avLst/>
          </a:prstGeom>
        </p:spPr>
        <p:txBody>
          <a:bodyPr anchor="t" rtlCol="false" tIns="0" lIns="0" bIns="0" rIns="0">
            <a:spAutoFit/>
          </a:bodyPr>
          <a:lstStyle/>
          <a:p>
            <a:pPr algn="ctr" marL="0" indent="0" lvl="0">
              <a:lnSpc>
                <a:spcPts val="2939"/>
              </a:lnSpc>
              <a:spcBef>
                <a:spcPct val="0"/>
              </a:spcBef>
            </a:pPr>
            <a:r>
              <a:rPr lang="en-US" sz="2099">
                <a:solidFill>
                  <a:srgbClr val="825C2B"/>
                </a:solidFill>
                <a:latin typeface="DM Serif Display"/>
                <a:ea typeface="DM Serif Display"/>
                <a:cs typeface="DM Serif Display"/>
                <a:sym typeface="DM Serif Display"/>
              </a:rPr>
              <a:t>Self Portrait</a:t>
            </a:r>
          </a:p>
        </p:txBody>
      </p:sp>
      <p:sp>
        <p:nvSpPr>
          <p:cNvPr name="TextBox 15" id="15"/>
          <p:cNvSpPr txBox="true"/>
          <p:nvPr/>
        </p:nvSpPr>
        <p:spPr>
          <a:xfrm rot="0">
            <a:off x="-333500" y="7994970"/>
            <a:ext cx="811895" cy="279204"/>
          </a:xfrm>
          <a:prstGeom prst="rect">
            <a:avLst/>
          </a:prstGeom>
        </p:spPr>
        <p:txBody>
          <a:bodyPr anchor="t" rtlCol="false" tIns="0" lIns="0" bIns="0" rIns="0">
            <a:spAutoFit/>
          </a:bodyPr>
          <a:lstStyle/>
          <a:p>
            <a:pPr algn="ctr" marL="0" indent="0" lvl="0">
              <a:lnSpc>
                <a:spcPts val="2327"/>
              </a:lnSpc>
              <a:spcBef>
                <a:spcPct val="0"/>
              </a:spcBef>
            </a:pPr>
            <a:r>
              <a:rPr lang="en-US" b="true" sz="1662">
                <a:solidFill>
                  <a:srgbClr val="825C2B"/>
                </a:solidFill>
                <a:latin typeface="PT Serif Bold"/>
                <a:ea typeface="PT Serif Bold"/>
                <a:cs typeface="PT Serif Bold"/>
                <a:sym typeface="PT Serif Bold"/>
              </a:rPr>
              <a:t>( 1912 )</a:t>
            </a:r>
          </a:p>
        </p:txBody>
      </p:sp>
      <p:sp>
        <p:nvSpPr>
          <p:cNvPr name="TextBox 16" id="16"/>
          <p:cNvSpPr txBox="true"/>
          <p:nvPr/>
        </p:nvSpPr>
        <p:spPr>
          <a:xfrm rot="0">
            <a:off x="8936877" y="8392740"/>
            <a:ext cx="774998" cy="351433"/>
          </a:xfrm>
          <a:prstGeom prst="rect">
            <a:avLst/>
          </a:prstGeom>
        </p:spPr>
        <p:txBody>
          <a:bodyPr anchor="t" rtlCol="false" tIns="0" lIns="0" bIns="0" rIns="0">
            <a:spAutoFit/>
          </a:bodyPr>
          <a:lstStyle/>
          <a:p>
            <a:pPr algn="ctr">
              <a:lnSpc>
                <a:spcPts val="2939"/>
              </a:lnSpc>
              <a:spcBef>
                <a:spcPct val="0"/>
              </a:spcBef>
            </a:pPr>
            <a:r>
              <a:rPr lang="en-US" sz="2099">
                <a:solidFill>
                  <a:srgbClr val="825C2B"/>
                </a:solidFill>
                <a:latin typeface="DM Serif Display"/>
                <a:ea typeface="DM Serif Display"/>
                <a:cs typeface="DM Serif Display"/>
                <a:sym typeface="DM Serif Display"/>
              </a:rPr>
              <a:t>( 1901 )</a:t>
            </a:r>
          </a:p>
        </p:txBody>
      </p:sp>
      <p:sp>
        <p:nvSpPr>
          <p:cNvPr name="TextBox 17" id="17"/>
          <p:cNvSpPr txBox="true"/>
          <p:nvPr/>
        </p:nvSpPr>
        <p:spPr>
          <a:xfrm rot="0">
            <a:off x="-1655904" y="8305385"/>
            <a:ext cx="3456702" cy="994677"/>
          </a:xfrm>
          <a:prstGeom prst="rect">
            <a:avLst/>
          </a:prstGeom>
        </p:spPr>
        <p:txBody>
          <a:bodyPr anchor="t" rtlCol="false" tIns="0" lIns="0" bIns="0" rIns="0">
            <a:spAutoFit/>
          </a:bodyPr>
          <a:lstStyle/>
          <a:p>
            <a:pPr algn="ctr">
              <a:lnSpc>
                <a:spcPts val="2029"/>
              </a:lnSpc>
            </a:pPr>
            <a:r>
              <a:rPr lang="en-US" sz="1449">
                <a:solidFill>
                  <a:srgbClr val="825C2B"/>
                </a:solidFill>
                <a:latin typeface="PT Serif"/>
                <a:ea typeface="PT Serif"/>
                <a:cs typeface="PT Serif"/>
                <a:sym typeface="PT Serif"/>
              </a:rPr>
              <a:t>Oil on canvas, 117.0 x 96.5 cm</a:t>
            </a:r>
          </a:p>
          <a:p>
            <a:pPr algn="ctr">
              <a:lnSpc>
                <a:spcPts val="2029"/>
              </a:lnSpc>
            </a:pPr>
            <a:r>
              <a:rPr lang="en-US" sz="1449">
                <a:solidFill>
                  <a:srgbClr val="825C2B"/>
                </a:solidFill>
                <a:latin typeface="PT Serif"/>
                <a:ea typeface="PT Serif"/>
                <a:cs typeface="PT Serif"/>
                <a:sym typeface="PT Serif"/>
              </a:rPr>
              <a:t>Inscription recto: 1:1, F Carlyle</a:t>
            </a:r>
          </a:p>
          <a:p>
            <a:pPr algn="ctr" marL="0" indent="0" lvl="0">
              <a:lnSpc>
                <a:spcPts val="2029"/>
              </a:lnSpc>
              <a:spcBef>
                <a:spcPct val="0"/>
              </a:spcBef>
            </a:pPr>
            <a:r>
              <a:rPr lang="en-US" sz="1449">
                <a:solidFill>
                  <a:srgbClr val="825C2B"/>
                </a:solidFill>
                <a:latin typeface="PT Serif"/>
                <a:ea typeface="PT Serif"/>
                <a:cs typeface="PT Serif"/>
                <a:sym typeface="PT Serif"/>
              </a:rPr>
              <a:t>Collection: The Ontario Collection, Government of Ontario, Toronto</a:t>
            </a:r>
          </a:p>
        </p:txBody>
      </p:sp>
      <p:sp>
        <p:nvSpPr>
          <p:cNvPr name="TextBox 18" id="18"/>
          <p:cNvSpPr txBox="true"/>
          <p:nvPr/>
        </p:nvSpPr>
        <p:spPr>
          <a:xfrm rot="0">
            <a:off x="4789575" y="8725122"/>
            <a:ext cx="9069601" cy="1247788"/>
          </a:xfrm>
          <a:prstGeom prst="rect">
            <a:avLst/>
          </a:prstGeom>
        </p:spPr>
        <p:txBody>
          <a:bodyPr anchor="t" rtlCol="false" tIns="0" lIns="0" bIns="0" rIns="0">
            <a:spAutoFit/>
          </a:bodyPr>
          <a:lstStyle/>
          <a:p>
            <a:pPr algn="ctr">
              <a:lnSpc>
                <a:spcPts val="2029"/>
              </a:lnSpc>
            </a:pPr>
            <a:r>
              <a:rPr lang="en-US" sz="1449">
                <a:solidFill>
                  <a:srgbClr val="825C2B"/>
                </a:solidFill>
                <a:latin typeface="PT Serif"/>
                <a:ea typeface="PT Serif"/>
                <a:cs typeface="PT Serif"/>
                <a:sym typeface="PT Serif"/>
              </a:rPr>
              <a:t>Oil on canvas, 62.0 x 52.0 cm </a:t>
            </a:r>
          </a:p>
          <a:p>
            <a:pPr algn="ctr">
              <a:lnSpc>
                <a:spcPts val="2029"/>
              </a:lnSpc>
            </a:pPr>
            <a:r>
              <a:rPr lang="en-US" sz="1449">
                <a:solidFill>
                  <a:srgbClr val="825C2B"/>
                </a:solidFill>
                <a:latin typeface="PT Serif"/>
                <a:ea typeface="PT Serif"/>
                <a:cs typeface="PT Serif"/>
                <a:sym typeface="PT Serif"/>
              </a:rPr>
              <a:t>Inscription recto: u.l., F Carlyle </a:t>
            </a:r>
          </a:p>
          <a:p>
            <a:pPr algn="ctr">
              <a:lnSpc>
                <a:spcPts val="2029"/>
              </a:lnSpc>
            </a:pPr>
            <a:r>
              <a:rPr lang="en-US" sz="1449">
                <a:solidFill>
                  <a:srgbClr val="825C2B"/>
                </a:solidFill>
                <a:latin typeface="PT Serif"/>
                <a:ea typeface="PT Serif"/>
                <a:cs typeface="PT Serif"/>
                <a:sym typeface="PT Serif"/>
              </a:rPr>
              <a:t>Collection: The Woodstock Art Gallery</a:t>
            </a:r>
          </a:p>
          <a:p>
            <a:pPr algn="ctr">
              <a:lnSpc>
                <a:spcPts val="2029"/>
              </a:lnSpc>
            </a:pPr>
          </a:p>
          <a:p>
            <a:pPr algn="ctr" marL="0" indent="0" lvl="0">
              <a:lnSpc>
                <a:spcPts val="2029"/>
              </a:lnSpc>
              <a:spcBef>
                <a:spcPct val="0"/>
              </a:spcBef>
            </a:pPr>
          </a:p>
        </p:txBody>
      </p:sp>
      <p:sp>
        <p:nvSpPr>
          <p:cNvPr name="TextBox 19" id="19"/>
          <p:cNvSpPr txBox="true"/>
          <p:nvPr/>
        </p:nvSpPr>
        <p:spPr>
          <a:xfrm rot="0">
            <a:off x="18073419" y="8305385"/>
            <a:ext cx="2210883" cy="1211787"/>
          </a:xfrm>
          <a:prstGeom prst="rect">
            <a:avLst/>
          </a:prstGeom>
        </p:spPr>
        <p:txBody>
          <a:bodyPr anchor="t" rtlCol="false" tIns="0" lIns="0" bIns="0" rIns="0">
            <a:spAutoFit/>
          </a:bodyPr>
          <a:lstStyle/>
          <a:p>
            <a:pPr algn="ctr">
              <a:lnSpc>
                <a:spcPts val="2033"/>
              </a:lnSpc>
            </a:pPr>
            <a:r>
              <a:rPr lang="en-US" sz="1452">
                <a:solidFill>
                  <a:srgbClr val="825C2B"/>
                </a:solidFill>
                <a:latin typeface="PT Serif"/>
                <a:ea typeface="PT Serif"/>
                <a:cs typeface="PT Serif"/>
                <a:sym typeface="PT Serif"/>
              </a:rPr>
              <a:t>Oil on canvas, 183.8 x134.6 cm </a:t>
            </a:r>
          </a:p>
          <a:p>
            <a:pPr algn="ctr">
              <a:lnSpc>
                <a:spcPts val="2033"/>
              </a:lnSpc>
            </a:pPr>
            <a:r>
              <a:rPr lang="en-US" sz="1452">
                <a:solidFill>
                  <a:srgbClr val="825C2B"/>
                </a:solidFill>
                <a:latin typeface="PT Serif"/>
                <a:ea typeface="PT Serif"/>
                <a:cs typeface="PT Serif"/>
                <a:sym typeface="PT Serif"/>
              </a:rPr>
              <a:t>Collection: Art Gallery of Ontario, Toronto (72/14)</a:t>
            </a:r>
          </a:p>
          <a:p>
            <a:pPr algn="ctr" marL="0" indent="0" lvl="0">
              <a:lnSpc>
                <a:spcPts val="2033"/>
              </a:lnSpc>
              <a:spcBef>
                <a:spcPct val="0"/>
              </a:spcBef>
            </a:pPr>
          </a:p>
        </p:txBody>
      </p:sp>
    </p:spTree>
  </p:cSld>
  <p:clrMapOvr>
    <a:masterClrMapping/>
  </p:clrMapOvr>
  <p:transition spd="slow">
    <p:fade/>
  </p:transition>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2535456" y="-1064722"/>
            <a:ext cx="17765068" cy="16571575"/>
          </a:xfrm>
          <a:custGeom>
            <a:avLst/>
            <a:gdLst/>
            <a:ahLst/>
            <a:cxnLst/>
            <a:rect r="r" b="b" t="t" l="l"/>
            <a:pathLst>
              <a:path h="16571575" w="17765068">
                <a:moveTo>
                  <a:pt x="0" y="0"/>
                </a:moveTo>
                <a:lnTo>
                  <a:pt x="17765067" y="0"/>
                </a:lnTo>
                <a:lnTo>
                  <a:pt x="17765067" y="16571575"/>
                </a:lnTo>
                <a:lnTo>
                  <a:pt x="0" y="16571575"/>
                </a:lnTo>
                <a:lnTo>
                  <a:pt x="0" y="0"/>
                </a:lnTo>
                <a:close/>
              </a:path>
            </a:pathLst>
          </a:custGeom>
          <a:blipFill>
            <a:blip r:embed="rId2"/>
            <a:stretch>
              <a:fillRect l="-67856" t="0" r="0" b="-1244"/>
            </a:stretch>
          </a:blipFill>
        </p:spPr>
      </p:sp>
      <p:sp>
        <p:nvSpPr>
          <p:cNvPr name="Freeform 3" id="3"/>
          <p:cNvSpPr/>
          <p:nvPr/>
        </p:nvSpPr>
        <p:spPr>
          <a:xfrm flipH="false" flipV="false" rot="0">
            <a:off x="4544420" y="1343660"/>
            <a:ext cx="4359872" cy="6121402"/>
          </a:xfrm>
          <a:custGeom>
            <a:avLst/>
            <a:gdLst/>
            <a:ahLst/>
            <a:cxnLst/>
            <a:rect r="r" b="b" t="t" l="l"/>
            <a:pathLst>
              <a:path h="6121402" w="4359872">
                <a:moveTo>
                  <a:pt x="0" y="0"/>
                </a:moveTo>
                <a:lnTo>
                  <a:pt x="4359872" y="0"/>
                </a:lnTo>
                <a:lnTo>
                  <a:pt x="4359872" y="6121402"/>
                </a:lnTo>
                <a:lnTo>
                  <a:pt x="0" y="6121402"/>
                </a:lnTo>
                <a:lnTo>
                  <a:pt x="0" y="0"/>
                </a:lnTo>
                <a:close/>
              </a:path>
            </a:pathLst>
          </a:custGeom>
          <a:blipFill>
            <a:blip r:embed="rId3"/>
            <a:stretch>
              <a:fillRect l="-2042" t="0" r="-2042" b="0"/>
            </a:stretch>
          </a:blipFill>
        </p:spPr>
      </p:sp>
      <p:sp>
        <p:nvSpPr>
          <p:cNvPr name="Freeform 4" id="4"/>
          <p:cNvSpPr/>
          <p:nvPr/>
        </p:nvSpPr>
        <p:spPr>
          <a:xfrm flipH="false" flipV="false" rot="0">
            <a:off x="4388672" y="986774"/>
            <a:ext cx="4671368" cy="6757856"/>
          </a:xfrm>
          <a:custGeom>
            <a:avLst/>
            <a:gdLst/>
            <a:ahLst/>
            <a:cxnLst/>
            <a:rect r="r" b="b" t="t" l="l"/>
            <a:pathLst>
              <a:path h="6757856" w="4671368">
                <a:moveTo>
                  <a:pt x="0" y="0"/>
                </a:moveTo>
                <a:lnTo>
                  <a:pt x="4671368" y="0"/>
                </a:lnTo>
                <a:lnTo>
                  <a:pt x="4671368" y="6757856"/>
                </a:lnTo>
                <a:lnTo>
                  <a:pt x="0" y="6757856"/>
                </a:lnTo>
                <a:lnTo>
                  <a:pt x="0" y="0"/>
                </a:lnTo>
                <a:close/>
              </a:path>
            </a:pathLst>
          </a:custGeom>
          <a:blipFill>
            <a:blip r:embed="rId4"/>
            <a:stretch>
              <a:fillRect l="0" t="0" r="0" b="0"/>
            </a:stretch>
          </a:blipFill>
        </p:spPr>
      </p:sp>
      <p:sp>
        <p:nvSpPr>
          <p:cNvPr name="Freeform 5" id="5"/>
          <p:cNvSpPr/>
          <p:nvPr/>
        </p:nvSpPr>
        <p:spPr>
          <a:xfrm flipH="false" flipV="false" rot="0">
            <a:off x="4225754" y="8181485"/>
            <a:ext cx="5390780" cy="1583542"/>
          </a:xfrm>
          <a:custGeom>
            <a:avLst/>
            <a:gdLst/>
            <a:ahLst/>
            <a:cxnLst/>
            <a:rect r="r" b="b" t="t" l="l"/>
            <a:pathLst>
              <a:path h="1583542" w="5390780">
                <a:moveTo>
                  <a:pt x="0" y="0"/>
                </a:moveTo>
                <a:lnTo>
                  <a:pt x="5390780" y="0"/>
                </a:lnTo>
                <a:lnTo>
                  <a:pt x="5390780" y="1583542"/>
                </a:lnTo>
                <a:lnTo>
                  <a:pt x="0" y="1583542"/>
                </a:lnTo>
                <a:lnTo>
                  <a:pt x="0" y="0"/>
                </a:lnTo>
                <a:close/>
              </a:path>
            </a:pathLst>
          </a:custGeom>
          <a:blipFill>
            <a:blip r:embed="rId5"/>
            <a:stretch>
              <a:fillRect l="0" t="0" r="0" b="0"/>
            </a:stretch>
          </a:blipFill>
        </p:spPr>
      </p:sp>
      <p:sp>
        <p:nvSpPr>
          <p:cNvPr name="Freeform 6" id="6"/>
          <p:cNvSpPr/>
          <p:nvPr/>
        </p:nvSpPr>
        <p:spPr>
          <a:xfrm flipH="false" flipV="false" rot="0">
            <a:off x="14299435" y="7744630"/>
            <a:ext cx="3519729" cy="2020397"/>
          </a:xfrm>
          <a:custGeom>
            <a:avLst/>
            <a:gdLst/>
            <a:ahLst/>
            <a:cxnLst/>
            <a:rect r="r" b="b" t="t" l="l"/>
            <a:pathLst>
              <a:path h="2020397" w="3519729">
                <a:moveTo>
                  <a:pt x="0" y="0"/>
                </a:moveTo>
                <a:lnTo>
                  <a:pt x="3519729" y="0"/>
                </a:lnTo>
                <a:lnTo>
                  <a:pt x="3519729" y="2020397"/>
                </a:lnTo>
                <a:lnTo>
                  <a:pt x="0" y="2020397"/>
                </a:lnTo>
                <a:lnTo>
                  <a:pt x="0" y="0"/>
                </a:lnTo>
                <a:close/>
              </a:path>
            </a:pathLst>
          </a:custGeom>
          <a:blipFill>
            <a:blip r:embed="rId5"/>
            <a:stretch>
              <a:fillRect l="-47705" t="0" r="-47705" b="0"/>
            </a:stretch>
          </a:blipFill>
        </p:spPr>
      </p:sp>
      <p:sp>
        <p:nvSpPr>
          <p:cNvPr name="Freeform 7" id="7"/>
          <p:cNvSpPr/>
          <p:nvPr/>
        </p:nvSpPr>
        <p:spPr>
          <a:xfrm flipH="false" flipV="false" rot="0">
            <a:off x="13866694" y="1343660"/>
            <a:ext cx="4077712" cy="5767510"/>
          </a:xfrm>
          <a:custGeom>
            <a:avLst/>
            <a:gdLst/>
            <a:ahLst/>
            <a:cxnLst/>
            <a:rect r="r" b="b" t="t" l="l"/>
            <a:pathLst>
              <a:path h="5767510" w="4077712">
                <a:moveTo>
                  <a:pt x="0" y="0"/>
                </a:moveTo>
                <a:lnTo>
                  <a:pt x="4077712" y="0"/>
                </a:lnTo>
                <a:lnTo>
                  <a:pt x="4077712" y="5767509"/>
                </a:lnTo>
                <a:lnTo>
                  <a:pt x="0" y="5767509"/>
                </a:lnTo>
                <a:lnTo>
                  <a:pt x="0" y="0"/>
                </a:lnTo>
                <a:close/>
              </a:path>
            </a:pathLst>
          </a:custGeom>
          <a:blipFill>
            <a:blip r:embed="rId6"/>
            <a:stretch>
              <a:fillRect l="-4573" t="-773" r="0" b="-773"/>
            </a:stretch>
          </a:blipFill>
        </p:spPr>
      </p:sp>
      <p:sp>
        <p:nvSpPr>
          <p:cNvPr name="Freeform 8" id="8"/>
          <p:cNvSpPr/>
          <p:nvPr/>
        </p:nvSpPr>
        <p:spPr>
          <a:xfrm flipH="false" flipV="false" rot="0">
            <a:off x="13704762" y="899809"/>
            <a:ext cx="4401576" cy="6321256"/>
          </a:xfrm>
          <a:custGeom>
            <a:avLst/>
            <a:gdLst/>
            <a:ahLst/>
            <a:cxnLst/>
            <a:rect r="r" b="b" t="t" l="l"/>
            <a:pathLst>
              <a:path h="6321256" w="4401576">
                <a:moveTo>
                  <a:pt x="0" y="0"/>
                </a:moveTo>
                <a:lnTo>
                  <a:pt x="4401576" y="0"/>
                </a:lnTo>
                <a:lnTo>
                  <a:pt x="4401576" y="6321257"/>
                </a:lnTo>
                <a:lnTo>
                  <a:pt x="0" y="6321257"/>
                </a:lnTo>
                <a:lnTo>
                  <a:pt x="0" y="0"/>
                </a:lnTo>
                <a:close/>
              </a:path>
            </a:pathLst>
          </a:custGeom>
          <a:blipFill>
            <a:blip r:embed="rId4"/>
            <a:stretch>
              <a:fillRect l="-1205" t="0" r="-1205" b="-3161"/>
            </a:stretch>
          </a:blipFill>
        </p:spPr>
      </p:sp>
      <p:sp>
        <p:nvSpPr>
          <p:cNvPr name="Freeform 9" id="9"/>
          <p:cNvSpPr/>
          <p:nvPr/>
        </p:nvSpPr>
        <p:spPr>
          <a:xfrm flipH="false" flipV="false" rot="0">
            <a:off x="-15229612" y="-1064722"/>
            <a:ext cx="17765068" cy="16571575"/>
          </a:xfrm>
          <a:custGeom>
            <a:avLst/>
            <a:gdLst/>
            <a:ahLst/>
            <a:cxnLst/>
            <a:rect r="r" b="b" t="t" l="l"/>
            <a:pathLst>
              <a:path h="16571575" w="17765068">
                <a:moveTo>
                  <a:pt x="0" y="0"/>
                </a:moveTo>
                <a:lnTo>
                  <a:pt x="17765068" y="0"/>
                </a:lnTo>
                <a:lnTo>
                  <a:pt x="17765068" y="16571575"/>
                </a:lnTo>
                <a:lnTo>
                  <a:pt x="0" y="16571575"/>
                </a:lnTo>
                <a:lnTo>
                  <a:pt x="0" y="0"/>
                </a:lnTo>
                <a:close/>
              </a:path>
            </a:pathLst>
          </a:custGeom>
          <a:blipFill>
            <a:blip r:embed="rId2"/>
            <a:stretch>
              <a:fillRect l="-67856" t="0" r="0" b="-1244"/>
            </a:stretch>
          </a:blipFill>
        </p:spPr>
      </p:sp>
      <p:sp>
        <p:nvSpPr>
          <p:cNvPr name="Freeform 10" id="10"/>
          <p:cNvSpPr/>
          <p:nvPr/>
        </p:nvSpPr>
        <p:spPr>
          <a:xfrm flipH="false" flipV="false" rot="0">
            <a:off x="-3418121" y="7744630"/>
            <a:ext cx="3519729" cy="2020397"/>
          </a:xfrm>
          <a:custGeom>
            <a:avLst/>
            <a:gdLst/>
            <a:ahLst/>
            <a:cxnLst/>
            <a:rect r="r" b="b" t="t" l="l"/>
            <a:pathLst>
              <a:path h="2020397" w="3519729">
                <a:moveTo>
                  <a:pt x="0" y="0"/>
                </a:moveTo>
                <a:lnTo>
                  <a:pt x="3519729" y="0"/>
                </a:lnTo>
                <a:lnTo>
                  <a:pt x="3519729" y="2020397"/>
                </a:lnTo>
                <a:lnTo>
                  <a:pt x="0" y="2020397"/>
                </a:lnTo>
                <a:lnTo>
                  <a:pt x="0" y="0"/>
                </a:lnTo>
                <a:close/>
              </a:path>
            </a:pathLst>
          </a:custGeom>
          <a:blipFill>
            <a:blip r:embed="rId5"/>
            <a:stretch>
              <a:fillRect l="-47705" t="0" r="-47705" b="0"/>
            </a:stretch>
          </a:blipFill>
        </p:spPr>
      </p:sp>
      <p:sp>
        <p:nvSpPr>
          <p:cNvPr name="Freeform 11" id="11"/>
          <p:cNvSpPr/>
          <p:nvPr/>
        </p:nvSpPr>
        <p:spPr>
          <a:xfrm flipH="false" flipV="false" rot="0">
            <a:off x="-3774626" y="1343660"/>
            <a:ext cx="3876234" cy="5439328"/>
          </a:xfrm>
          <a:custGeom>
            <a:avLst/>
            <a:gdLst/>
            <a:ahLst/>
            <a:cxnLst/>
            <a:rect r="r" b="b" t="t" l="l"/>
            <a:pathLst>
              <a:path h="5439328" w="3876234">
                <a:moveTo>
                  <a:pt x="0" y="0"/>
                </a:moveTo>
                <a:lnTo>
                  <a:pt x="3876234" y="0"/>
                </a:lnTo>
                <a:lnTo>
                  <a:pt x="3876234" y="5439327"/>
                </a:lnTo>
                <a:lnTo>
                  <a:pt x="0" y="5439327"/>
                </a:lnTo>
                <a:lnTo>
                  <a:pt x="0" y="0"/>
                </a:lnTo>
                <a:close/>
              </a:path>
            </a:pathLst>
          </a:custGeom>
          <a:blipFill>
            <a:blip r:embed="rId7"/>
            <a:stretch>
              <a:fillRect l="-11181" t="0" r="0" b="0"/>
            </a:stretch>
          </a:blipFill>
        </p:spPr>
      </p:sp>
      <p:sp>
        <p:nvSpPr>
          <p:cNvPr name="Freeform 12" id="12"/>
          <p:cNvSpPr/>
          <p:nvPr/>
        </p:nvSpPr>
        <p:spPr>
          <a:xfrm flipH="false" flipV="false" rot="0">
            <a:off x="-4037297" y="899809"/>
            <a:ext cx="4401576" cy="6521110"/>
          </a:xfrm>
          <a:custGeom>
            <a:avLst/>
            <a:gdLst/>
            <a:ahLst/>
            <a:cxnLst/>
            <a:rect r="r" b="b" t="t" l="l"/>
            <a:pathLst>
              <a:path h="6521110" w="4401576">
                <a:moveTo>
                  <a:pt x="0" y="0"/>
                </a:moveTo>
                <a:lnTo>
                  <a:pt x="4401576" y="0"/>
                </a:lnTo>
                <a:lnTo>
                  <a:pt x="4401576" y="6521111"/>
                </a:lnTo>
                <a:lnTo>
                  <a:pt x="0" y="6521111"/>
                </a:lnTo>
                <a:lnTo>
                  <a:pt x="0" y="0"/>
                </a:lnTo>
                <a:close/>
              </a:path>
            </a:pathLst>
          </a:custGeom>
          <a:blipFill>
            <a:blip r:embed="rId4"/>
            <a:stretch>
              <a:fillRect l="-1205" t="0" r="-1205" b="0"/>
            </a:stretch>
          </a:blipFill>
        </p:spPr>
      </p:sp>
      <p:sp>
        <p:nvSpPr>
          <p:cNvPr name="TextBox 13" id="13"/>
          <p:cNvSpPr txBox="true"/>
          <p:nvPr/>
        </p:nvSpPr>
        <p:spPr>
          <a:xfrm rot="0">
            <a:off x="6255028" y="8221685"/>
            <a:ext cx="1332231" cy="328656"/>
          </a:xfrm>
          <a:prstGeom prst="rect">
            <a:avLst/>
          </a:prstGeom>
        </p:spPr>
        <p:txBody>
          <a:bodyPr anchor="t" rtlCol="false" tIns="0" lIns="0" bIns="0" rIns="0">
            <a:spAutoFit/>
          </a:bodyPr>
          <a:lstStyle/>
          <a:p>
            <a:pPr algn="ctr" marL="0" indent="0" lvl="0">
              <a:lnSpc>
                <a:spcPts val="2725"/>
              </a:lnSpc>
              <a:spcBef>
                <a:spcPct val="0"/>
              </a:spcBef>
            </a:pPr>
            <a:r>
              <a:rPr lang="en-US" sz="1947">
                <a:solidFill>
                  <a:srgbClr val="825C2B"/>
                </a:solidFill>
                <a:latin typeface="DM Serif Display"/>
                <a:ea typeface="DM Serif Display"/>
                <a:cs typeface="DM Serif Display"/>
                <a:sym typeface="DM Serif Display"/>
              </a:rPr>
              <a:t>Self Portrait</a:t>
            </a:r>
          </a:p>
        </p:txBody>
      </p:sp>
      <p:sp>
        <p:nvSpPr>
          <p:cNvPr name="TextBox 14" id="14"/>
          <p:cNvSpPr txBox="true"/>
          <p:nvPr/>
        </p:nvSpPr>
        <p:spPr>
          <a:xfrm rot="0">
            <a:off x="15254571" y="7852829"/>
            <a:ext cx="1609458" cy="328656"/>
          </a:xfrm>
          <a:prstGeom prst="rect">
            <a:avLst/>
          </a:prstGeom>
        </p:spPr>
        <p:txBody>
          <a:bodyPr anchor="t" rtlCol="false" tIns="0" lIns="0" bIns="0" rIns="0">
            <a:spAutoFit/>
          </a:bodyPr>
          <a:lstStyle/>
          <a:p>
            <a:pPr algn="ctr" marL="0" indent="0" lvl="0">
              <a:lnSpc>
                <a:spcPts val="2725"/>
              </a:lnSpc>
              <a:spcBef>
                <a:spcPct val="0"/>
              </a:spcBef>
            </a:pPr>
            <a:r>
              <a:rPr lang="en-US" sz="1947">
                <a:solidFill>
                  <a:srgbClr val="825C2B"/>
                </a:solidFill>
                <a:latin typeface="DM Serif Display"/>
                <a:ea typeface="DM Serif Display"/>
                <a:cs typeface="DM Serif Display"/>
                <a:sym typeface="DM Serif Display"/>
              </a:rPr>
              <a:t>The Tiff</a:t>
            </a:r>
          </a:p>
        </p:txBody>
      </p:sp>
      <p:sp>
        <p:nvSpPr>
          <p:cNvPr name="TextBox 15" id="15"/>
          <p:cNvSpPr txBox="true"/>
          <p:nvPr/>
        </p:nvSpPr>
        <p:spPr>
          <a:xfrm rot="0">
            <a:off x="6561812" y="8512241"/>
            <a:ext cx="718663" cy="328656"/>
          </a:xfrm>
          <a:prstGeom prst="rect">
            <a:avLst/>
          </a:prstGeom>
        </p:spPr>
        <p:txBody>
          <a:bodyPr anchor="t" rtlCol="false" tIns="0" lIns="0" bIns="0" rIns="0">
            <a:spAutoFit/>
          </a:bodyPr>
          <a:lstStyle/>
          <a:p>
            <a:pPr algn="ctr">
              <a:lnSpc>
                <a:spcPts val="2725"/>
              </a:lnSpc>
              <a:spcBef>
                <a:spcPct val="0"/>
              </a:spcBef>
            </a:pPr>
            <a:r>
              <a:rPr lang="en-US" sz="1947">
                <a:solidFill>
                  <a:srgbClr val="825C2B"/>
                </a:solidFill>
                <a:latin typeface="DM Serif Display"/>
                <a:ea typeface="DM Serif Display"/>
                <a:cs typeface="DM Serif Display"/>
                <a:sym typeface="DM Serif Display"/>
              </a:rPr>
              <a:t>( 1901 )</a:t>
            </a:r>
          </a:p>
        </p:txBody>
      </p:sp>
      <p:sp>
        <p:nvSpPr>
          <p:cNvPr name="TextBox 16" id="16"/>
          <p:cNvSpPr txBox="true"/>
          <p:nvPr/>
        </p:nvSpPr>
        <p:spPr>
          <a:xfrm rot="0">
            <a:off x="15677462" y="8123015"/>
            <a:ext cx="763676" cy="328656"/>
          </a:xfrm>
          <a:prstGeom prst="rect">
            <a:avLst/>
          </a:prstGeom>
        </p:spPr>
        <p:txBody>
          <a:bodyPr anchor="t" rtlCol="false" tIns="0" lIns="0" bIns="0" rIns="0">
            <a:spAutoFit/>
          </a:bodyPr>
          <a:lstStyle/>
          <a:p>
            <a:pPr algn="ctr">
              <a:lnSpc>
                <a:spcPts val="2725"/>
              </a:lnSpc>
              <a:spcBef>
                <a:spcPct val="0"/>
              </a:spcBef>
            </a:pPr>
            <a:r>
              <a:rPr lang="en-US" sz="1947">
                <a:solidFill>
                  <a:srgbClr val="825C2B"/>
                </a:solidFill>
                <a:latin typeface="DM Serif Display"/>
                <a:ea typeface="DM Serif Display"/>
                <a:cs typeface="DM Serif Display"/>
                <a:sym typeface="DM Serif Display"/>
              </a:rPr>
              <a:t>( 1902 )</a:t>
            </a:r>
          </a:p>
        </p:txBody>
      </p:sp>
      <p:sp>
        <p:nvSpPr>
          <p:cNvPr name="TextBox 17" id="17"/>
          <p:cNvSpPr txBox="true"/>
          <p:nvPr/>
        </p:nvSpPr>
        <p:spPr>
          <a:xfrm rot="0">
            <a:off x="2715981" y="8812322"/>
            <a:ext cx="8410326" cy="1167995"/>
          </a:xfrm>
          <a:prstGeom prst="rect">
            <a:avLst/>
          </a:prstGeom>
        </p:spPr>
        <p:txBody>
          <a:bodyPr anchor="t" rtlCol="false" tIns="0" lIns="0" bIns="0" rIns="0">
            <a:spAutoFit/>
          </a:bodyPr>
          <a:lstStyle/>
          <a:p>
            <a:pPr algn="ctr">
              <a:lnSpc>
                <a:spcPts val="1881"/>
              </a:lnSpc>
            </a:pPr>
            <a:r>
              <a:rPr lang="en-US" sz="1344">
                <a:solidFill>
                  <a:srgbClr val="825C2B"/>
                </a:solidFill>
                <a:latin typeface="PT Serif"/>
                <a:ea typeface="PT Serif"/>
                <a:cs typeface="PT Serif"/>
                <a:sym typeface="PT Serif"/>
              </a:rPr>
              <a:t>Oil on canvas, 62.0 x 52.0 cm </a:t>
            </a:r>
          </a:p>
          <a:p>
            <a:pPr algn="ctr">
              <a:lnSpc>
                <a:spcPts val="1881"/>
              </a:lnSpc>
            </a:pPr>
            <a:r>
              <a:rPr lang="en-US" sz="1344">
                <a:solidFill>
                  <a:srgbClr val="825C2B"/>
                </a:solidFill>
                <a:latin typeface="PT Serif"/>
                <a:ea typeface="PT Serif"/>
                <a:cs typeface="PT Serif"/>
                <a:sym typeface="PT Serif"/>
              </a:rPr>
              <a:t>Inscription recto: u.l., F Carlyle </a:t>
            </a:r>
          </a:p>
          <a:p>
            <a:pPr algn="ctr">
              <a:lnSpc>
                <a:spcPts val="1881"/>
              </a:lnSpc>
            </a:pPr>
            <a:r>
              <a:rPr lang="en-US" sz="1344">
                <a:solidFill>
                  <a:srgbClr val="825C2B"/>
                </a:solidFill>
                <a:latin typeface="PT Serif"/>
                <a:ea typeface="PT Serif"/>
                <a:cs typeface="PT Serif"/>
                <a:sym typeface="PT Serif"/>
              </a:rPr>
              <a:t>Collection: The Woodstock Art Gallery</a:t>
            </a:r>
          </a:p>
          <a:p>
            <a:pPr algn="ctr">
              <a:lnSpc>
                <a:spcPts val="1881"/>
              </a:lnSpc>
            </a:pPr>
          </a:p>
          <a:p>
            <a:pPr algn="ctr" marL="0" indent="0" lvl="0">
              <a:lnSpc>
                <a:spcPts val="1881"/>
              </a:lnSpc>
              <a:spcBef>
                <a:spcPct val="0"/>
              </a:spcBef>
            </a:pPr>
          </a:p>
        </p:txBody>
      </p:sp>
      <p:sp>
        <p:nvSpPr>
          <p:cNvPr name="TextBox 18" id="18"/>
          <p:cNvSpPr txBox="true"/>
          <p:nvPr/>
        </p:nvSpPr>
        <p:spPr>
          <a:xfrm rot="0">
            <a:off x="15034213" y="8423096"/>
            <a:ext cx="2050173" cy="1134611"/>
          </a:xfrm>
          <a:prstGeom prst="rect">
            <a:avLst/>
          </a:prstGeom>
        </p:spPr>
        <p:txBody>
          <a:bodyPr anchor="t" rtlCol="false" tIns="0" lIns="0" bIns="0" rIns="0">
            <a:spAutoFit/>
          </a:bodyPr>
          <a:lstStyle/>
          <a:p>
            <a:pPr algn="ctr">
              <a:lnSpc>
                <a:spcPts val="1885"/>
              </a:lnSpc>
            </a:pPr>
            <a:r>
              <a:rPr lang="en-US" sz="1346">
                <a:solidFill>
                  <a:srgbClr val="825C2B"/>
                </a:solidFill>
                <a:latin typeface="PT Serif"/>
                <a:ea typeface="PT Serif"/>
                <a:cs typeface="PT Serif"/>
                <a:sym typeface="PT Serif"/>
              </a:rPr>
              <a:t>Oil on canvas, 183.8 x134.6 cm </a:t>
            </a:r>
          </a:p>
          <a:p>
            <a:pPr algn="ctr">
              <a:lnSpc>
                <a:spcPts val="1885"/>
              </a:lnSpc>
            </a:pPr>
            <a:r>
              <a:rPr lang="en-US" sz="1346">
                <a:solidFill>
                  <a:srgbClr val="825C2B"/>
                </a:solidFill>
                <a:latin typeface="PT Serif"/>
                <a:ea typeface="PT Serif"/>
                <a:cs typeface="PT Serif"/>
                <a:sym typeface="PT Serif"/>
              </a:rPr>
              <a:t>Collection: Art Gallery of Ontario, Toronto (72/14)</a:t>
            </a:r>
          </a:p>
          <a:p>
            <a:pPr algn="ctr" marL="0" indent="0" lvl="0">
              <a:lnSpc>
                <a:spcPts val="1885"/>
              </a:lnSpc>
              <a:spcBef>
                <a:spcPct val="0"/>
              </a:spcBef>
            </a:pPr>
          </a:p>
        </p:txBody>
      </p:sp>
    </p:spTree>
  </p:cSld>
  <p:clrMapOvr>
    <a:masterClrMapping/>
  </p:clrMapOvr>
  <p:transition spd="slow">
    <p:fade/>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7433864" y="0"/>
            <a:ext cx="10948622" cy="10287000"/>
          </a:xfrm>
          <a:custGeom>
            <a:avLst/>
            <a:gdLst/>
            <a:ahLst/>
            <a:cxnLst/>
            <a:rect r="r" b="b" t="t" l="l"/>
            <a:pathLst>
              <a:path h="10287000" w="10948622">
                <a:moveTo>
                  <a:pt x="0" y="0"/>
                </a:moveTo>
                <a:lnTo>
                  <a:pt x="10948623" y="0"/>
                </a:lnTo>
                <a:lnTo>
                  <a:pt x="10948623" y="10287000"/>
                </a:lnTo>
                <a:lnTo>
                  <a:pt x="0" y="10287000"/>
                </a:lnTo>
                <a:lnTo>
                  <a:pt x="0" y="0"/>
                </a:lnTo>
                <a:close/>
              </a:path>
            </a:pathLst>
          </a:custGeom>
          <a:blipFill>
            <a:blip r:embed="rId2"/>
            <a:stretch>
              <a:fillRect l="-67856" t="0" r="0" b="-516"/>
            </a:stretch>
          </a:blipFill>
        </p:spPr>
      </p:sp>
      <p:sp>
        <p:nvSpPr>
          <p:cNvPr name="Freeform 3" id="3"/>
          <p:cNvSpPr/>
          <p:nvPr/>
        </p:nvSpPr>
        <p:spPr>
          <a:xfrm flipH="false" flipV="false" rot="0">
            <a:off x="8671991" y="1484287"/>
            <a:ext cx="2686992" cy="3772624"/>
          </a:xfrm>
          <a:custGeom>
            <a:avLst/>
            <a:gdLst/>
            <a:ahLst/>
            <a:cxnLst/>
            <a:rect r="r" b="b" t="t" l="l"/>
            <a:pathLst>
              <a:path h="3772624" w="2686992">
                <a:moveTo>
                  <a:pt x="0" y="0"/>
                </a:moveTo>
                <a:lnTo>
                  <a:pt x="2686991" y="0"/>
                </a:lnTo>
                <a:lnTo>
                  <a:pt x="2686991" y="3772624"/>
                </a:lnTo>
                <a:lnTo>
                  <a:pt x="0" y="3772624"/>
                </a:lnTo>
                <a:lnTo>
                  <a:pt x="0" y="0"/>
                </a:lnTo>
                <a:close/>
              </a:path>
            </a:pathLst>
          </a:custGeom>
          <a:blipFill>
            <a:blip r:embed="rId3"/>
            <a:stretch>
              <a:fillRect l="-2042" t="0" r="-2042" b="0"/>
            </a:stretch>
          </a:blipFill>
        </p:spPr>
      </p:sp>
      <p:sp>
        <p:nvSpPr>
          <p:cNvPr name="Freeform 4" id="4"/>
          <p:cNvSpPr/>
          <p:nvPr/>
        </p:nvSpPr>
        <p:spPr>
          <a:xfrm flipH="false" flipV="false" rot="0">
            <a:off x="8576003" y="1264338"/>
            <a:ext cx="2878967" cy="4164871"/>
          </a:xfrm>
          <a:custGeom>
            <a:avLst/>
            <a:gdLst/>
            <a:ahLst/>
            <a:cxnLst/>
            <a:rect r="r" b="b" t="t" l="l"/>
            <a:pathLst>
              <a:path h="4164871" w="2878967">
                <a:moveTo>
                  <a:pt x="0" y="0"/>
                </a:moveTo>
                <a:lnTo>
                  <a:pt x="2878967" y="0"/>
                </a:lnTo>
                <a:lnTo>
                  <a:pt x="2878967" y="4164871"/>
                </a:lnTo>
                <a:lnTo>
                  <a:pt x="0" y="4164871"/>
                </a:lnTo>
                <a:lnTo>
                  <a:pt x="0" y="0"/>
                </a:lnTo>
                <a:close/>
              </a:path>
            </a:pathLst>
          </a:custGeom>
          <a:blipFill>
            <a:blip r:embed="rId4"/>
            <a:stretch>
              <a:fillRect l="0" t="0" r="0" b="0"/>
            </a:stretch>
          </a:blipFill>
        </p:spPr>
      </p:sp>
      <p:sp>
        <p:nvSpPr>
          <p:cNvPr name="Freeform 5" id="5"/>
          <p:cNvSpPr/>
          <p:nvPr/>
        </p:nvSpPr>
        <p:spPr>
          <a:xfrm flipH="false" flipV="false" rot="0">
            <a:off x="8475596" y="5698443"/>
            <a:ext cx="3322341" cy="975938"/>
          </a:xfrm>
          <a:custGeom>
            <a:avLst/>
            <a:gdLst/>
            <a:ahLst/>
            <a:cxnLst/>
            <a:rect r="r" b="b" t="t" l="l"/>
            <a:pathLst>
              <a:path h="975938" w="3322341">
                <a:moveTo>
                  <a:pt x="0" y="0"/>
                </a:moveTo>
                <a:lnTo>
                  <a:pt x="3322341" y="0"/>
                </a:lnTo>
                <a:lnTo>
                  <a:pt x="3322341" y="975938"/>
                </a:lnTo>
                <a:lnTo>
                  <a:pt x="0" y="975938"/>
                </a:lnTo>
                <a:lnTo>
                  <a:pt x="0" y="0"/>
                </a:lnTo>
                <a:close/>
              </a:path>
            </a:pathLst>
          </a:custGeom>
          <a:blipFill>
            <a:blip r:embed="rId5"/>
            <a:stretch>
              <a:fillRect l="0" t="0" r="0" b="0"/>
            </a:stretch>
          </a:blipFill>
        </p:spPr>
      </p:sp>
      <p:sp>
        <p:nvSpPr>
          <p:cNvPr name="Freeform 6" id="6"/>
          <p:cNvSpPr/>
          <p:nvPr/>
        </p:nvSpPr>
        <p:spPr>
          <a:xfrm flipH="false" flipV="false" rot="0">
            <a:off x="14684012" y="5429209"/>
            <a:ext cx="2169211" cy="1245172"/>
          </a:xfrm>
          <a:custGeom>
            <a:avLst/>
            <a:gdLst/>
            <a:ahLst/>
            <a:cxnLst/>
            <a:rect r="r" b="b" t="t" l="l"/>
            <a:pathLst>
              <a:path h="1245172" w="2169211">
                <a:moveTo>
                  <a:pt x="0" y="0"/>
                </a:moveTo>
                <a:lnTo>
                  <a:pt x="2169212" y="0"/>
                </a:lnTo>
                <a:lnTo>
                  <a:pt x="2169212" y="1245172"/>
                </a:lnTo>
                <a:lnTo>
                  <a:pt x="0" y="1245172"/>
                </a:lnTo>
                <a:lnTo>
                  <a:pt x="0" y="0"/>
                </a:lnTo>
                <a:close/>
              </a:path>
            </a:pathLst>
          </a:custGeom>
          <a:blipFill>
            <a:blip r:embed="rId5"/>
            <a:stretch>
              <a:fillRect l="-47705" t="0" r="-47705" b="0"/>
            </a:stretch>
          </a:blipFill>
        </p:spPr>
      </p:sp>
      <p:sp>
        <p:nvSpPr>
          <p:cNvPr name="Freeform 7" id="7"/>
          <p:cNvSpPr/>
          <p:nvPr/>
        </p:nvSpPr>
        <p:spPr>
          <a:xfrm flipH="false" flipV="false" rot="0">
            <a:off x="14417314" y="1484287"/>
            <a:ext cx="2513096" cy="3554520"/>
          </a:xfrm>
          <a:custGeom>
            <a:avLst/>
            <a:gdLst/>
            <a:ahLst/>
            <a:cxnLst/>
            <a:rect r="r" b="b" t="t" l="l"/>
            <a:pathLst>
              <a:path h="3554520" w="2513096">
                <a:moveTo>
                  <a:pt x="0" y="0"/>
                </a:moveTo>
                <a:lnTo>
                  <a:pt x="2513096" y="0"/>
                </a:lnTo>
                <a:lnTo>
                  <a:pt x="2513096" y="3554520"/>
                </a:lnTo>
                <a:lnTo>
                  <a:pt x="0" y="3554520"/>
                </a:lnTo>
                <a:lnTo>
                  <a:pt x="0" y="0"/>
                </a:lnTo>
                <a:close/>
              </a:path>
            </a:pathLst>
          </a:custGeom>
          <a:blipFill>
            <a:blip r:embed="rId6"/>
            <a:stretch>
              <a:fillRect l="-4573" t="-773" r="0" b="-773"/>
            </a:stretch>
          </a:blipFill>
        </p:spPr>
      </p:sp>
      <p:sp>
        <p:nvSpPr>
          <p:cNvPr name="Freeform 8" id="8"/>
          <p:cNvSpPr/>
          <p:nvPr/>
        </p:nvSpPr>
        <p:spPr>
          <a:xfrm flipH="false" flipV="false" rot="0">
            <a:off x="14317515" y="1210742"/>
            <a:ext cx="2712694" cy="3895794"/>
          </a:xfrm>
          <a:custGeom>
            <a:avLst/>
            <a:gdLst/>
            <a:ahLst/>
            <a:cxnLst/>
            <a:rect r="r" b="b" t="t" l="l"/>
            <a:pathLst>
              <a:path h="3895794" w="2712694">
                <a:moveTo>
                  <a:pt x="0" y="0"/>
                </a:moveTo>
                <a:lnTo>
                  <a:pt x="2712694" y="0"/>
                </a:lnTo>
                <a:lnTo>
                  <a:pt x="2712694" y="3895794"/>
                </a:lnTo>
                <a:lnTo>
                  <a:pt x="0" y="3895794"/>
                </a:lnTo>
                <a:lnTo>
                  <a:pt x="0" y="0"/>
                </a:lnTo>
                <a:close/>
              </a:path>
            </a:pathLst>
          </a:custGeom>
          <a:blipFill>
            <a:blip r:embed="rId4"/>
            <a:stretch>
              <a:fillRect l="-1205" t="0" r="-1205" b="-3161"/>
            </a:stretch>
          </a:blipFill>
        </p:spPr>
      </p:sp>
      <p:sp>
        <p:nvSpPr>
          <p:cNvPr name="Freeform 9" id="9"/>
          <p:cNvSpPr/>
          <p:nvPr/>
        </p:nvSpPr>
        <p:spPr>
          <a:xfrm flipH="false" flipV="false" rot="0">
            <a:off x="-3514758"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7856" t="0" r="0" b="-516"/>
            </a:stretch>
          </a:blipFill>
        </p:spPr>
      </p:sp>
      <p:sp>
        <p:nvSpPr>
          <p:cNvPr name="Freeform 10" id="10"/>
          <p:cNvSpPr/>
          <p:nvPr/>
        </p:nvSpPr>
        <p:spPr>
          <a:xfrm flipH="false" flipV="false" rot="0">
            <a:off x="3764671" y="5429209"/>
            <a:ext cx="2169211" cy="1245172"/>
          </a:xfrm>
          <a:custGeom>
            <a:avLst/>
            <a:gdLst/>
            <a:ahLst/>
            <a:cxnLst/>
            <a:rect r="r" b="b" t="t" l="l"/>
            <a:pathLst>
              <a:path h="1245172" w="2169211">
                <a:moveTo>
                  <a:pt x="0" y="0"/>
                </a:moveTo>
                <a:lnTo>
                  <a:pt x="2169212" y="0"/>
                </a:lnTo>
                <a:lnTo>
                  <a:pt x="2169212" y="1245172"/>
                </a:lnTo>
                <a:lnTo>
                  <a:pt x="0" y="1245172"/>
                </a:lnTo>
                <a:lnTo>
                  <a:pt x="0" y="0"/>
                </a:lnTo>
                <a:close/>
              </a:path>
            </a:pathLst>
          </a:custGeom>
          <a:blipFill>
            <a:blip r:embed="rId5"/>
            <a:stretch>
              <a:fillRect l="-47705" t="0" r="-47705" b="0"/>
            </a:stretch>
          </a:blipFill>
        </p:spPr>
      </p:sp>
      <p:sp>
        <p:nvSpPr>
          <p:cNvPr name="Freeform 11" id="11"/>
          <p:cNvSpPr/>
          <p:nvPr/>
        </p:nvSpPr>
        <p:spPr>
          <a:xfrm flipH="false" flipV="false" rot="0">
            <a:off x="3544957" y="1484287"/>
            <a:ext cx="2388925" cy="3352261"/>
          </a:xfrm>
          <a:custGeom>
            <a:avLst/>
            <a:gdLst/>
            <a:ahLst/>
            <a:cxnLst/>
            <a:rect r="r" b="b" t="t" l="l"/>
            <a:pathLst>
              <a:path h="3352261" w="2388925">
                <a:moveTo>
                  <a:pt x="0" y="0"/>
                </a:moveTo>
                <a:lnTo>
                  <a:pt x="2388926" y="0"/>
                </a:lnTo>
                <a:lnTo>
                  <a:pt x="2388926" y="3352261"/>
                </a:lnTo>
                <a:lnTo>
                  <a:pt x="0" y="3352261"/>
                </a:lnTo>
                <a:lnTo>
                  <a:pt x="0" y="0"/>
                </a:lnTo>
                <a:close/>
              </a:path>
            </a:pathLst>
          </a:custGeom>
          <a:blipFill>
            <a:blip r:embed="rId7"/>
            <a:stretch>
              <a:fillRect l="-11181" t="0" r="0" b="0"/>
            </a:stretch>
          </a:blipFill>
        </p:spPr>
      </p:sp>
      <p:sp>
        <p:nvSpPr>
          <p:cNvPr name="Freeform 12" id="12"/>
          <p:cNvSpPr/>
          <p:nvPr/>
        </p:nvSpPr>
        <p:spPr>
          <a:xfrm flipH="false" flipV="false" rot="0">
            <a:off x="3383073" y="1210742"/>
            <a:ext cx="2712694" cy="4018964"/>
          </a:xfrm>
          <a:custGeom>
            <a:avLst/>
            <a:gdLst/>
            <a:ahLst/>
            <a:cxnLst/>
            <a:rect r="r" b="b" t="t" l="l"/>
            <a:pathLst>
              <a:path h="4018964" w="2712694">
                <a:moveTo>
                  <a:pt x="0" y="0"/>
                </a:moveTo>
                <a:lnTo>
                  <a:pt x="2712694" y="0"/>
                </a:lnTo>
                <a:lnTo>
                  <a:pt x="2712694" y="4018964"/>
                </a:lnTo>
                <a:lnTo>
                  <a:pt x="0" y="4018964"/>
                </a:lnTo>
                <a:lnTo>
                  <a:pt x="0" y="0"/>
                </a:lnTo>
                <a:close/>
              </a:path>
            </a:pathLst>
          </a:custGeom>
          <a:blipFill>
            <a:blip r:embed="rId4"/>
            <a:stretch>
              <a:fillRect l="-1205" t="0" r="-1205" b="0"/>
            </a:stretch>
          </a:blipFill>
        </p:spPr>
      </p:sp>
      <p:sp>
        <p:nvSpPr>
          <p:cNvPr name="TextBox 13" id="13"/>
          <p:cNvSpPr txBox="true"/>
          <p:nvPr/>
        </p:nvSpPr>
        <p:spPr>
          <a:xfrm rot="0">
            <a:off x="4353322" y="5500323"/>
            <a:ext cx="991910"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The Threshold</a:t>
            </a:r>
          </a:p>
        </p:txBody>
      </p:sp>
      <p:sp>
        <p:nvSpPr>
          <p:cNvPr name="TextBox 14" id="14"/>
          <p:cNvSpPr txBox="true"/>
          <p:nvPr/>
        </p:nvSpPr>
        <p:spPr>
          <a:xfrm rot="0">
            <a:off x="9726239" y="5727649"/>
            <a:ext cx="821055"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Self Portrait</a:t>
            </a:r>
          </a:p>
        </p:txBody>
      </p:sp>
      <p:sp>
        <p:nvSpPr>
          <p:cNvPr name="TextBox 15" id="15"/>
          <p:cNvSpPr txBox="true"/>
          <p:nvPr/>
        </p:nvSpPr>
        <p:spPr>
          <a:xfrm rot="0">
            <a:off x="15272663" y="5500323"/>
            <a:ext cx="991910"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The Tiff</a:t>
            </a:r>
          </a:p>
        </p:txBody>
      </p:sp>
      <p:sp>
        <p:nvSpPr>
          <p:cNvPr name="TextBox 16" id="16"/>
          <p:cNvSpPr txBox="true"/>
          <p:nvPr/>
        </p:nvSpPr>
        <p:spPr>
          <a:xfrm rot="0">
            <a:off x="4617277" y="5669868"/>
            <a:ext cx="463999" cy="166366"/>
          </a:xfrm>
          <a:prstGeom prst="rect">
            <a:avLst/>
          </a:prstGeom>
        </p:spPr>
        <p:txBody>
          <a:bodyPr anchor="t" rtlCol="false" tIns="0" lIns="0" bIns="0" rIns="0">
            <a:spAutoFit/>
          </a:bodyPr>
          <a:lstStyle/>
          <a:p>
            <a:pPr algn="ctr" marL="0" indent="0" lvl="0">
              <a:lnSpc>
                <a:spcPts val="1330"/>
              </a:lnSpc>
              <a:spcBef>
                <a:spcPct val="0"/>
              </a:spcBef>
            </a:pPr>
            <a:r>
              <a:rPr lang="en-US" b="true" sz="950">
                <a:solidFill>
                  <a:srgbClr val="825C2B"/>
                </a:solidFill>
                <a:latin typeface="PT Serif Bold"/>
                <a:ea typeface="PT Serif Bold"/>
                <a:cs typeface="PT Serif Bold"/>
                <a:sym typeface="PT Serif Bold"/>
              </a:rPr>
              <a:t>( 1912 )</a:t>
            </a:r>
          </a:p>
        </p:txBody>
      </p:sp>
      <p:sp>
        <p:nvSpPr>
          <p:cNvPr name="TextBox 17" id="17"/>
          <p:cNvSpPr txBox="true"/>
          <p:nvPr/>
        </p:nvSpPr>
        <p:spPr>
          <a:xfrm rot="0">
            <a:off x="9915311" y="5906719"/>
            <a:ext cx="442912"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( 1901 )</a:t>
            </a:r>
          </a:p>
        </p:txBody>
      </p:sp>
      <p:sp>
        <p:nvSpPr>
          <p:cNvPr name="TextBox 18" id="18"/>
          <p:cNvSpPr txBox="true"/>
          <p:nvPr/>
        </p:nvSpPr>
        <p:spPr>
          <a:xfrm rot="0">
            <a:off x="15533291" y="5666839"/>
            <a:ext cx="470654"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( 1902 )</a:t>
            </a:r>
          </a:p>
        </p:txBody>
      </p:sp>
      <p:sp>
        <p:nvSpPr>
          <p:cNvPr name="TextBox 19" id="19"/>
          <p:cNvSpPr txBox="true"/>
          <p:nvPr/>
        </p:nvSpPr>
        <p:spPr>
          <a:xfrm rot="0">
            <a:off x="3861522" y="5845909"/>
            <a:ext cx="1975510"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117.0 x 96.5 cm</a:t>
            </a:r>
          </a:p>
          <a:p>
            <a:pPr algn="ctr">
              <a:lnSpc>
                <a:spcPts val="1159"/>
              </a:lnSpc>
            </a:pPr>
            <a:r>
              <a:rPr lang="en-US" sz="828">
                <a:solidFill>
                  <a:srgbClr val="825C2B"/>
                </a:solidFill>
                <a:latin typeface="PT Serif"/>
                <a:ea typeface="PT Serif"/>
                <a:cs typeface="PT Serif"/>
                <a:sym typeface="PT Serif"/>
              </a:rPr>
              <a:t>Inscription recto: 1:1, F Carlyle</a:t>
            </a:r>
          </a:p>
          <a:p>
            <a:pPr algn="ctr" marL="0" indent="0" lvl="0">
              <a:lnSpc>
                <a:spcPts val="1159"/>
              </a:lnSpc>
              <a:spcBef>
                <a:spcPct val="0"/>
              </a:spcBef>
            </a:pPr>
            <a:r>
              <a:rPr lang="en-US" sz="828">
                <a:solidFill>
                  <a:srgbClr val="825C2B"/>
                </a:solidFill>
                <a:latin typeface="PT Serif"/>
                <a:ea typeface="PT Serif"/>
                <a:cs typeface="PT Serif"/>
                <a:sym typeface="PT Serif"/>
              </a:rPr>
              <a:t>Collection: The Ontario Collection, Government of Ontario, Toronto</a:t>
            </a:r>
          </a:p>
        </p:txBody>
      </p:sp>
      <p:sp>
        <p:nvSpPr>
          <p:cNvPr name="TextBox 20" id="20"/>
          <p:cNvSpPr txBox="true"/>
          <p:nvPr/>
        </p:nvSpPr>
        <p:spPr>
          <a:xfrm rot="0">
            <a:off x="7545122" y="6085789"/>
            <a:ext cx="5183289" cy="721275"/>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62.0 x 52.0 cm </a:t>
            </a:r>
          </a:p>
          <a:p>
            <a:pPr algn="ctr">
              <a:lnSpc>
                <a:spcPts val="1159"/>
              </a:lnSpc>
            </a:pPr>
            <a:r>
              <a:rPr lang="en-US" sz="828">
                <a:solidFill>
                  <a:srgbClr val="825C2B"/>
                </a:solidFill>
                <a:latin typeface="PT Serif"/>
                <a:ea typeface="PT Serif"/>
                <a:cs typeface="PT Serif"/>
                <a:sym typeface="PT Serif"/>
              </a:rPr>
              <a:t>Inscription recto: u.l., F Carlyle </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
        <p:nvSpPr>
          <p:cNvPr name="TextBox 21" id="21"/>
          <p:cNvSpPr txBox="true"/>
          <p:nvPr/>
        </p:nvSpPr>
        <p:spPr>
          <a:xfrm rot="0">
            <a:off x="15136857" y="5845909"/>
            <a:ext cx="1263523" cy="700701"/>
          </a:xfrm>
          <a:prstGeom prst="rect">
            <a:avLst/>
          </a:prstGeom>
        </p:spPr>
        <p:txBody>
          <a:bodyPr anchor="t" rtlCol="false" tIns="0" lIns="0" bIns="0" rIns="0">
            <a:spAutoFit/>
          </a:bodyPr>
          <a:lstStyle/>
          <a:p>
            <a:pPr algn="ctr">
              <a:lnSpc>
                <a:spcPts val="1161"/>
              </a:lnSpc>
            </a:pPr>
            <a:r>
              <a:rPr lang="en-US" sz="829">
                <a:solidFill>
                  <a:srgbClr val="825C2B"/>
                </a:solidFill>
                <a:latin typeface="PT Serif"/>
                <a:ea typeface="PT Serif"/>
                <a:cs typeface="PT Serif"/>
                <a:sym typeface="PT Serif"/>
              </a:rPr>
              <a:t>Oil on canvas, 183.8 x134.6 cm </a:t>
            </a:r>
          </a:p>
          <a:p>
            <a:pPr algn="ctr">
              <a:lnSpc>
                <a:spcPts val="1161"/>
              </a:lnSpc>
            </a:pPr>
            <a:r>
              <a:rPr lang="en-US" sz="829">
                <a:solidFill>
                  <a:srgbClr val="825C2B"/>
                </a:solidFill>
                <a:latin typeface="PT Serif"/>
                <a:ea typeface="PT Serif"/>
                <a:cs typeface="PT Serif"/>
                <a:sym typeface="PT Serif"/>
              </a:rPr>
              <a:t>Collection: Art Gallery of Ontario, Toronto (72/14)</a:t>
            </a:r>
          </a:p>
          <a:p>
            <a:pPr algn="ctr" marL="0" indent="0" lvl="0">
              <a:lnSpc>
                <a:spcPts val="1161"/>
              </a:lnSpc>
              <a:spcBef>
                <a:spcPct val="0"/>
              </a:spcBef>
            </a:pPr>
          </a:p>
        </p:txBody>
      </p:sp>
      <p:sp>
        <p:nvSpPr>
          <p:cNvPr name="Freeform 22" id="22"/>
          <p:cNvSpPr/>
          <p:nvPr/>
        </p:nvSpPr>
        <p:spPr>
          <a:xfrm flipH="false" flipV="false" rot="0">
            <a:off x="-2764593" y="1261185"/>
            <a:ext cx="3069162" cy="3918079"/>
          </a:xfrm>
          <a:custGeom>
            <a:avLst/>
            <a:gdLst/>
            <a:ahLst/>
            <a:cxnLst/>
            <a:rect r="r" b="b" t="t" l="l"/>
            <a:pathLst>
              <a:path h="3918079" w="3069162">
                <a:moveTo>
                  <a:pt x="0" y="0"/>
                </a:moveTo>
                <a:lnTo>
                  <a:pt x="3069162" y="0"/>
                </a:lnTo>
                <a:lnTo>
                  <a:pt x="3069162" y="3918078"/>
                </a:lnTo>
                <a:lnTo>
                  <a:pt x="0" y="3918078"/>
                </a:lnTo>
                <a:lnTo>
                  <a:pt x="0" y="0"/>
                </a:lnTo>
                <a:close/>
              </a:path>
            </a:pathLst>
          </a:custGeom>
          <a:blipFill>
            <a:blip r:embed="rId8"/>
            <a:stretch>
              <a:fillRect l="0" t="0" r="0" b="0"/>
            </a:stretch>
          </a:blipFill>
        </p:spPr>
      </p:sp>
      <p:sp>
        <p:nvSpPr>
          <p:cNvPr name="Freeform 23" id="23"/>
          <p:cNvSpPr/>
          <p:nvPr/>
        </p:nvSpPr>
        <p:spPr>
          <a:xfrm flipH="false" flipV="false" rot="0">
            <a:off x="-2876726" y="1048004"/>
            <a:ext cx="3421349" cy="4344570"/>
          </a:xfrm>
          <a:custGeom>
            <a:avLst/>
            <a:gdLst/>
            <a:ahLst/>
            <a:cxnLst/>
            <a:rect r="r" b="b" t="t" l="l"/>
            <a:pathLst>
              <a:path h="4344570" w="3421349">
                <a:moveTo>
                  <a:pt x="0" y="0"/>
                </a:moveTo>
                <a:lnTo>
                  <a:pt x="3421349" y="0"/>
                </a:lnTo>
                <a:lnTo>
                  <a:pt x="3421349" y="4344569"/>
                </a:lnTo>
                <a:lnTo>
                  <a:pt x="0" y="4344569"/>
                </a:lnTo>
                <a:lnTo>
                  <a:pt x="0" y="0"/>
                </a:lnTo>
                <a:close/>
              </a:path>
            </a:pathLst>
          </a:custGeom>
          <a:blipFill>
            <a:blip r:embed="rId9"/>
            <a:stretch>
              <a:fillRect l="0" t="0" r="0" b="0"/>
            </a:stretch>
          </a:blipFill>
        </p:spPr>
      </p:sp>
      <p:sp>
        <p:nvSpPr>
          <p:cNvPr name="Freeform 24" id="24"/>
          <p:cNvSpPr/>
          <p:nvPr/>
        </p:nvSpPr>
        <p:spPr>
          <a:xfrm flipH="false" flipV="false" rot="0">
            <a:off x="-2764593" y="5461469"/>
            <a:ext cx="3270521" cy="1212912"/>
          </a:xfrm>
          <a:custGeom>
            <a:avLst/>
            <a:gdLst/>
            <a:ahLst/>
            <a:cxnLst/>
            <a:rect r="r" b="b" t="t" l="l"/>
            <a:pathLst>
              <a:path h="1212912" w="3270521">
                <a:moveTo>
                  <a:pt x="0" y="0"/>
                </a:moveTo>
                <a:lnTo>
                  <a:pt x="3270521" y="0"/>
                </a:lnTo>
                <a:lnTo>
                  <a:pt x="3270521" y="1212912"/>
                </a:lnTo>
                <a:lnTo>
                  <a:pt x="0" y="1212912"/>
                </a:lnTo>
                <a:lnTo>
                  <a:pt x="0" y="0"/>
                </a:lnTo>
                <a:close/>
              </a:path>
            </a:pathLst>
          </a:custGeom>
          <a:blipFill>
            <a:blip r:embed="rId10"/>
            <a:stretch>
              <a:fillRect l="-13125" t="0" r="-13125" b="0"/>
            </a:stretch>
          </a:blipFill>
        </p:spPr>
      </p:sp>
      <p:sp>
        <p:nvSpPr>
          <p:cNvPr name="TextBox 25" id="25"/>
          <p:cNvSpPr txBox="true"/>
          <p:nvPr/>
        </p:nvSpPr>
        <p:spPr>
          <a:xfrm rot="0">
            <a:off x="-2764593" y="5423369"/>
            <a:ext cx="3270521" cy="323215"/>
          </a:xfrm>
          <a:prstGeom prst="rect">
            <a:avLst/>
          </a:prstGeom>
        </p:spPr>
        <p:txBody>
          <a:bodyPr anchor="t" rtlCol="false" tIns="0" lIns="0" bIns="0" rIns="0">
            <a:spAutoFit/>
          </a:bodyPr>
          <a:lstStyle/>
          <a:p>
            <a:pPr algn="ctr" marL="0" indent="0" lvl="0">
              <a:lnSpc>
                <a:spcPts val="2659"/>
              </a:lnSpc>
              <a:spcBef>
                <a:spcPct val="0"/>
              </a:spcBef>
            </a:pPr>
            <a:r>
              <a:rPr lang="en-US" sz="1899">
                <a:solidFill>
                  <a:srgbClr val="825C2B"/>
                </a:solidFill>
                <a:latin typeface="DM Serif Display"/>
                <a:ea typeface="DM Serif Display"/>
                <a:cs typeface="DM Serif Display"/>
                <a:sym typeface="DM Serif Display"/>
              </a:rPr>
              <a:t>Florence Carlyle</a:t>
            </a:r>
          </a:p>
        </p:txBody>
      </p:sp>
      <p:sp>
        <p:nvSpPr>
          <p:cNvPr name="TextBox 26" id="26"/>
          <p:cNvSpPr txBox="true"/>
          <p:nvPr/>
        </p:nvSpPr>
        <p:spPr>
          <a:xfrm rot="0">
            <a:off x="-2764593" y="5823360"/>
            <a:ext cx="3109315" cy="716578"/>
          </a:xfrm>
          <a:prstGeom prst="rect">
            <a:avLst/>
          </a:prstGeom>
        </p:spPr>
        <p:txBody>
          <a:bodyPr anchor="t" rtlCol="false" tIns="0" lIns="0" bIns="0" rIns="0">
            <a:spAutoFit/>
          </a:bodyPr>
          <a:lstStyle/>
          <a:p>
            <a:pPr algn="ctr" marL="0" indent="0" lvl="0">
              <a:lnSpc>
                <a:spcPts val="660"/>
              </a:lnSpc>
              <a:spcBef>
                <a:spcPct val="0"/>
              </a:spcBef>
            </a:pPr>
            <a:r>
              <a:rPr lang="en-US" sz="471">
                <a:solidFill>
                  <a:srgbClr val="825C2B"/>
                </a:solidFill>
                <a:latin typeface="PT Serif"/>
                <a:ea typeface="PT Serif"/>
                <a:cs typeface="PT Serif"/>
                <a:sym typeface="PT Serif"/>
              </a:rPr>
              <a:t>Florence Carly</a:t>
            </a:r>
            <a:r>
              <a:rPr lang="en-US" sz="471">
                <a:solidFill>
                  <a:srgbClr val="825C2B"/>
                </a:solidFill>
                <a:latin typeface="PT Serif"/>
                <a:ea typeface="PT Serif"/>
                <a:cs typeface="PT Serif"/>
                <a:sym typeface="PT Serif"/>
              </a:rPr>
              <a:t>le (1864–1923) was born in Galt, Ontario, but moved to Woodstock, Ontario, when she was just seven years old. Carlyle travelled to Paris in 1890 and spent the next six years studying painting, becoming accomplished enough to have paintings exhibited at the 1893 and 1894 Paris Salons. Although she briefly established a studio in London, she returned to Canada just before her 32nd birthday. In 1913 Carlyle moved to England, eventually settling in Crowborough, where she lived in Sweet Hawes cottage with Juliet Hastings. Carlyle continued to paint and exhibit, but both her volunteer work during World War I and her gradually failing eyesight significantly reduced her artistic production. After the war, Carlyle began to write. Her story Mary’s Child was published in a British newspaper in November 1923. Unfortunately, Carlyle never had the chance to see her work in print; she passed away on May 2, 1923, at the age of 58.</a:t>
            </a:r>
          </a:p>
        </p:txBody>
      </p:sp>
    </p:spTree>
  </p:cSld>
  <p:clrMapOvr>
    <a:masterClrMapping/>
  </p:clrMapOvr>
  <p:transition spd="slow">
    <p:fade/>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8953354"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7856" t="0" r="0" b="-516"/>
            </a:stretch>
          </a:blipFill>
        </p:spPr>
      </p:sp>
      <p:sp>
        <p:nvSpPr>
          <p:cNvPr name="Freeform 3" id="3"/>
          <p:cNvSpPr/>
          <p:nvPr/>
        </p:nvSpPr>
        <p:spPr>
          <a:xfrm flipH="false" flipV="false" rot="0">
            <a:off x="-1703206" y="5429209"/>
            <a:ext cx="2169211" cy="1245172"/>
          </a:xfrm>
          <a:custGeom>
            <a:avLst/>
            <a:gdLst/>
            <a:ahLst/>
            <a:cxnLst/>
            <a:rect r="r" b="b" t="t" l="l"/>
            <a:pathLst>
              <a:path h="1245172" w="2169211">
                <a:moveTo>
                  <a:pt x="0" y="0"/>
                </a:moveTo>
                <a:lnTo>
                  <a:pt x="2169211" y="0"/>
                </a:lnTo>
                <a:lnTo>
                  <a:pt x="2169211" y="1245172"/>
                </a:lnTo>
                <a:lnTo>
                  <a:pt x="0" y="1245172"/>
                </a:lnTo>
                <a:lnTo>
                  <a:pt x="0" y="0"/>
                </a:lnTo>
                <a:close/>
              </a:path>
            </a:pathLst>
          </a:custGeom>
          <a:blipFill>
            <a:blip r:embed="rId3"/>
            <a:stretch>
              <a:fillRect l="-47705" t="0" r="-47705" b="0"/>
            </a:stretch>
          </a:blipFill>
        </p:spPr>
      </p:sp>
      <p:sp>
        <p:nvSpPr>
          <p:cNvPr name="Freeform 4" id="4"/>
          <p:cNvSpPr/>
          <p:nvPr/>
        </p:nvSpPr>
        <p:spPr>
          <a:xfrm flipH="false" flipV="false" rot="0">
            <a:off x="-1969904" y="1484287"/>
            <a:ext cx="2513096" cy="3554520"/>
          </a:xfrm>
          <a:custGeom>
            <a:avLst/>
            <a:gdLst/>
            <a:ahLst/>
            <a:cxnLst/>
            <a:rect r="r" b="b" t="t" l="l"/>
            <a:pathLst>
              <a:path h="3554520" w="2513096">
                <a:moveTo>
                  <a:pt x="0" y="0"/>
                </a:moveTo>
                <a:lnTo>
                  <a:pt x="2513096" y="0"/>
                </a:lnTo>
                <a:lnTo>
                  <a:pt x="2513096" y="3554520"/>
                </a:lnTo>
                <a:lnTo>
                  <a:pt x="0" y="3554520"/>
                </a:lnTo>
                <a:lnTo>
                  <a:pt x="0" y="0"/>
                </a:lnTo>
                <a:close/>
              </a:path>
            </a:pathLst>
          </a:custGeom>
          <a:blipFill>
            <a:blip r:embed="rId4"/>
            <a:stretch>
              <a:fillRect l="-4573" t="-773" r="0" b="-773"/>
            </a:stretch>
          </a:blipFill>
        </p:spPr>
      </p:sp>
      <p:sp>
        <p:nvSpPr>
          <p:cNvPr name="Freeform 5" id="5"/>
          <p:cNvSpPr/>
          <p:nvPr/>
        </p:nvSpPr>
        <p:spPr>
          <a:xfrm flipH="false" flipV="false" rot="0">
            <a:off x="-2069703" y="1210742"/>
            <a:ext cx="2712694" cy="3895794"/>
          </a:xfrm>
          <a:custGeom>
            <a:avLst/>
            <a:gdLst/>
            <a:ahLst/>
            <a:cxnLst/>
            <a:rect r="r" b="b" t="t" l="l"/>
            <a:pathLst>
              <a:path h="3895794" w="2712694">
                <a:moveTo>
                  <a:pt x="0" y="0"/>
                </a:moveTo>
                <a:lnTo>
                  <a:pt x="2712694" y="0"/>
                </a:lnTo>
                <a:lnTo>
                  <a:pt x="2712694" y="3895794"/>
                </a:lnTo>
                <a:lnTo>
                  <a:pt x="0" y="3895794"/>
                </a:lnTo>
                <a:lnTo>
                  <a:pt x="0" y="0"/>
                </a:lnTo>
                <a:close/>
              </a:path>
            </a:pathLst>
          </a:custGeom>
          <a:blipFill>
            <a:blip r:embed="rId5"/>
            <a:stretch>
              <a:fillRect l="-1205" t="0" r="-1205" b="-3161"/>
            </a:stretch>
          </a:blipFill>
        </p:spPr>
      </p:sp>
      <p:sp>
        <p:nvSpPr>
          <p:cNvPr name="Freeform 6" id="6"/>
          <p:cNvSpPr/>
          <p:nvPr/>
        </p:nvSpPr>
        <p:spPr>
          <a:xfrm flipH="true" flipV="false" rot="0">
            <a:off x="1995268" y="0"/>
            <a:ext cx="10948622" cy="10287000"/>
          </a:xfrm>
          <a:custGeom>
            <a:avLst/>
            <a:gdLst/>
            <a:ahLst/>
            <a:cxnLst/>
            <a:rect r="r" b="b" t="t" l="l"/>
            <a:pathLst>
              <a:path h="10287000" w="10948622">
                <a:moveTo>
                  <a:pt x="10948623" y="0"/>
                </a:moveTo>
                <a:lnTo>
                  <a:pt x="0" y="0"/>
                </a:lnTo>
                <a:lnTo>
                  <a:pt x="0" y="10287000"/>
                </a:lnTo>
                <a:lnTo>
                  <a:pt x="10948623" y="10287000"/>
                </a:lnTo>
                <a:lnTo>
                  <a:pt x="10948623" y="0"/>
                </a:lnTo>
                <a:close/>
              </a:path>
            </a:pathLst>
          </a:custGeom>
          <a:blipFill>
            <a:blip r:embed="rId2"/>
            <a:stretch>
              <a:fillRect l="-68710" t="0" r="-361" b="-1244"/>
            </a:stretch>
          </a:blipFill>
        </p:spPr>
      </p:sp>
      <p:sp>
        <p:nvSpPr>
          <p:cNvPr name="Freeform 7" id="7"/>
          <p:cNvSpPr/>
          <p:nvPr/>
        </p:nvSpPr>
        <p:spPr>
          <a:xfrm flipH="false" flipV="false" rot="0">
            <a:off x="12943891"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8710" t="0" r="-361" b="-1244"/>
            </a:stretch>
          </a:blipFill>
        </p:spPr>
      </p:sp>
      <p:sp>
        <p:nvSpPr>
          <p:cNvPr name="Freeform 8" id="8"/>
          <p:cNvSpPr/>
          <p:nvPr/>
        </p:nvSpPr>
        <p:spPr>
          <a:xfrm flipH="false" flipV="false" rot="0">
            <a:off x="3123248" y="2120975"/>
            <a:ext cx="3089188" cy="1485465"/>
          </a:xfrm>
          <a:custGeom>
            <a:avLst/>
            <a:gdLst/>
            <a:ahLst/>
            <a:cxnLst/>
            <a:rect r="r" b="b" t="t" l="l"/>
            <a:pathLst>
              <a:path h="1485465" w="3089188">
                <a:moveTo>
                  <a:pt x="0" y="0"/>
                </a:moveTo>
                <a:lnTo>
                  <a:pt x="3089188" y="0"/>
                </a:lnTo>
                <a:lnTo>
                  <a:pt x="3089188" y="1485465"/>
                </a:lnTo>
                <a:lnTo>
                  <a:pt x="0" y="1485465"/>
                </a:lnTo>
                <a:lnTo>
                  <a:pt x="0" y="0"/>
                </a:lnTo>
                <a:close/>
              </a:path>
            </a:pathLst>
          </a:custGeom>
          <a:blipFill>
            <a:blip r:embed="rId6"/>
            <a:stretch>
              <a:fillRect l="0" t="-20483" r="-4760" b="-50517"/>
            </a:stretch>
          </a:blipFill>
        </p:spPr>
      </p:sp>
      <p:sp>
        <p:nvSpPr>
          <p:cNvPr name="Freeform 9" id="9"/>
          <p:cNvSpPr/>
          <p:nvPr/>
        </p:nvSpPr>
        <p:spPr>
          <a:xfrm flipH="false" flipV="false" rot="0">
            <a:off x="2874901" y="1826043"/>
            <a:ext cx="3585881" cy="2075328"/>
          </a:xfrm>
          <a:custGeom>
            <a:avLst/>
            <a:gdLst/>
            <a:ahLst/>
            <a:cxnLst/>
            <a:rect r="r" b="b" t="t" l="l"/>
            <a:pathLst>
              <a:path h="2075328" w="3585881">
                <a:moveTo>
                  <a:pt x="0" y="0"/>
                </a:moveTo>
                <a:lnTo>
                  <a:pt x="3585881" y="0"/>
                </a:lnTo>
                <a:lnTo>
                  <a:pt x="3585881" y="2075328"/>
                </a:lnTo>
                <a:lnTo>
                  <a:pt x="0" y="2075328"/>
                </a:lnTo>
                <a:lnTo>
                  <a:pt x="0" y="0"/>
                </a:lnTo>
                <a:close/>
              </a:path>
            </a:pathLst>
          </a:custGeom>
          <a:blipFill>
            <a:blip r:embed="rId7"/>
            <a:stretch>
              <a:fillRect l="0" t="0" r="0" b="0"/>
            </a:stretch>
          </a:blipFill>
        </p:spPr>
      </p:sp>
      <p:sp>
        <p:nvSpPr>
          <p:cNvPr name="Freeform 10" id="10"/>
          <p:cNvSpPr/>
          <p:nvPr/>
        </p:nvSpPr>
        <p:spPr>
          <a:xfrm flipH="false" flipV="false" rot="0">
            <a:off x="14067841" y="2072675"/>
            <a:ext cx="3191459" cy="1582065"/>
          </a:xfrm>
          <a:custGeom>
            <a:avLst/>
            <a:gdLst/>
            <a:ahLst/>
            <a:cxnLst/>
            <a:rect r="r" b="b" t="t" l="l"/>
            <a:pathLst>
              <a:path h="1582065" w="3191459">
                <a:moveTo>
                  <a:pt x="0" y="0"/>
                </a:moveTo>
                <a:lnTo>
                  <a:pt x="3191459" y="0"/>
                </a:lnTo>
                <a:lnTo>
                  <a:pt x="3191459" y="1582065"/>
                </a:lnTo>
                <a:lnTo>
                  <a:pt x="0" y="1582065"/>
                </a:lnTo>
                <a:lnTo>
                  <a:pt x="0" y="0"/>
                </a:lnTo>
                <a:close/>
              </a:path>
            </a:pathLst>
          </a:custGeom>
          <a:blipFill>
            <a:blip r:embed="rId8"/>
            <a:stretch>
              <a:fillRect l="0" t="-22317" r="0" b="-22317"/>
            </a:stretch>
          </a:blipFill>
        </p:spPr>
      </p:sp>
      <p:sp>
        <p:nvSpPr>
          <p:cNvPr name="Freeform 11" id="11"/>
          <p:cNvSpPr/>
          <p:nvPr/>
        </p:nvSpPr>
        <p:spPr>
          <a:xfrm flipH="false" flipV="false" rot="0">
            <a:off x="13820191" y="1826043"/>
            <a:ext cx="3585881" cy="2075328"/>
          </a:xfrm>
          <a:custGeom>
            <a:avLst/>
            <a:gdLst/>
            <a:ahLst/>
            <a:cxnLst/>
            <a:rect r="r" b="b" t="t" l="l"/>
            <a:pathLst>
              <a:path h="2075328" w="3585881">
                <a:moveTo>
                  <a:pt x="0" y="0"/>
                </a:moveTo>
                <a:lnTo>
                  <a:pt x="3585880" y="0"/>
                </a:lnTo>
                <a:lnTo>
                  <a:pt x="3585880" y="2075328"/>
                </a:lnTo>
                <a:lnTo>
                  <a:pt x="0" y="2075328"/>
                </a:lnTo>
                <a:lnTo>
                  <a:pt x="0" y="0"/>
                </a:lnTo>
                <a:close/>
              </a:path>
            </a:pathLst>
          </a:custGeom>
          <a:blipFill>
            <a:blip r:embed="rId7"/>
            <a:stretch>
              <a:fillRect l="0" t="0" r="0" b="0"/>
            </a:stretch>
          </a:blipFill>
        </p:spPr>
      </p:sp>
      <p:sp>
        <p:nvSpPr>
          <p:cNvPr name="Freeform 12" id="12"/>
          <p:cNvSpPr/>
          <p:nvPr/>
        </p:nvSpPr>
        <p:spPr>
          <a:xfrm flipH="false" flipV="false" rot="0">
            <a:off x="9264306" y="1618858"/>
            <a:ext cx="2159453" cy="3419949"/>
          </a:xfrm>
          <a:custGeom>
            <a:avLst/>
            <a:gdLst/>
            <a:ahLst/>
            <a:cxnLst/>
            <a:rect r="r" b="b" t="t" l="l"/>
            <a:pathLst>
              <a:path h="3419949" w="2159453">
                <a:moveTo>
                  <a:pt x="0" y="0"/>
                </a:moveTo>
                <a:lnTo>
                  <a:pt x="2159453" y="0"/>
                </a:lnTo>
                <a:lnTo>
                  <a:pt x="2159453" y="3419949"/>
                </a:lnTo>
                <a:lnTo>
                  <a:pt x="0" y="3419949"/>
                </a:lnTo>
                <a:lnTo>
                  <a:pt x="0" y="0"/>
                </a:lnTo>
                <a:close/>
              </a:path>
            </a:pathLst>
          </a:custGeom>
          <a:blipFill>
            <a:blip r:embed="rId9"/>
            <a:stretch>
              <a:fillRect l="-6242" t="0" r="-6242" b="0"/>
            </a:stretch>
          </a:blipFill>
        </p:spPr>
      </p:sp>
      <p:sp>
        <p:nvSpPr>
          <p:cNvPr name="Freeform 13" id="13"/>
          <p:cNvSpPr/>
          <p:nvPr/>
        </p:nvSpPr>
        <p:spPr>
          <a:xfrm flipH="false" flipV="false" rot="0">
            <a:off x="8937282" y="1313650"/>
            <a:ext cx="2712694" cy="3895794"/>
          </a:xfrm>
          <a:custGeom>
            <a:avLst/>
            <a:gdLst/>
            <a:ahLst/>
            <a:cxnLst/>
            <a:rect r="r" b="b" t="t" l="l"/>
            <a:pathLst>
              <a:path h="3895794" w="2712694">
                <a:moveTo>
                  <a:pt x="0" y="0"/>
                </a:moveTo>
                <a:lnTo>
                  <a:pt x="2712694" y="0"/>
                </a:lnTo>
                <a:lnTo>
                  <a:pt x="2712694" y="3895794"/>
                </a:lnTo>
                <a:lnTo>
                  <a:pt x="0" y="3895794"/>
                </a:lnTo>
                <a:lnTo>
                  <a:pt x="0" y="0"/>
                </a:lnTo>
                <a:close/>
              </a:path>
            </a:pathLst>
          </a:custGeom>
          <a:blipFill>
            <a:blip r:embed="rId5"/>
            <a:stretch>
              <a:fillRect l="-1205" t="0" r="-1205" b="-3161"/>
            </a:stretch>
          </a:blipFill>
        </p:spPr>
      </p:sp>
      <p:sp>
        <p:nvSpPr>
          <p:cNvPr name="TextBox 14" id="14"/>
          <p:cNvSpPr txBox="true"/>
          <p:nvPr/>
        </p:nvSpPr>
        <p:spPr>
          <a:xfrm rot="0">
            <a:off x="-1250362" y="5845909"/>
            <a:ext cx="1263523" cy="700701"/>
          </a:xfrm>
          <a:prstGeom prst="rect">
            <a:avLst/>
          </a:prstGeom>
        </p:spPr>
        <p:txBody>
          <a:bodyPr anchor="t" rtlCol="false" tIns="0" lIns="0" bIns="0" rIns="0">
            <a:spAutoFit/>
          </a:bodyPr>
          <a:lstStyle/>
          <a:p>
            <a:pPr algn="ctr">
              <a:lnSpc>
                <a:spcPts val="1161"/>
              </a:lnSpc>
            </a:pPr>
            <a:r>
              <a:rPr lang="en-US" sz="829">
                <a:solidFill>
                  <a:srgbClr val="825C2B"/>
                </a:solidFill>
                <a:latin typeface="PT Serif"/>
                <a:ea typeface="PT Serif"/>
                <a:cs typeface="PT Serif"/>
                <a:sym typeface="PT Serif"/>
              </a:rPr>
              <a:t>Oil on canvas, 183.8 x134.6 cm </a:t>
            </a:r>
          </a:p>
          <a:p>
            <a:pPr algn="ctr">
              <a:lnSpc>
                <a:spcPts val="1161"/>
              </a:lnSpc>
            </a:pPr>
            <a:r>
              <a:rPr lang="en-US" sz="829">
                <a:solidFill>
                  <a:srgbClr val="825C2B"/>
                </a:solidFill>
                <a:latin typeface="PT Serif"/>
                <a:ea typeface="PT Serif"/>
                <a:cs typeface="PT Serif"/>
                <a:sym typeface="PT Serif"/>
              </a:rPr>
              <a:t>Collection: Art Gallery of Ontario, Toronto (72/14)</a:t>
            </a:r>
          </a:p>
          <a:p>
            <a:pPr algn="ctr" marL="0" indent="0" lvl="0">
              <a:lnSpc>
                <a:spcPts val="1161"/>
              </a:lnSpc>
              <a:spcBef>
                <a:spcPct val="0"/>
              </a:spcBef>
            </a:pPr>
          </a:p>
        </p:txBody>
      </p:sp>
      <p:sp>
        <p:nvSpPr>
          <p:cNvPr name="Freeform 15" id="15"/>
          <p:cNvSpPr/>
          <p:nvPr/>
        </p:nvSpPr>
        <p:spPr>
          <a:xfrm flipH="false" flipV="false" rot="0">
            <a:off x="3705531" y="4184037"/>
            <a:ext cx="2169211" cy="1245172"/>
          </a:xfrm>
          <a:custGeom>
            <a:avLst/>
            <a:gdLst/>
            <a:ahLst/>
            <a:cxnLst/>
            <a:rect r="r" b="b" t="t" l="l"/>
            <a:pathLst>
              <a:path h="1245172" w="2169211">
                <a:moveTo>
                  <a:pt x="0" y="0"/>
                </a:moveTo>
                <a:lnTo>
                  <a:pt x="2169211" y="0"/>
                </a:lnTo>
                <a:lnTo>
                  <a:pt x="2169211" y="1245172"/>
                </a:lnTo>
                <a:lnTo>
                  <a:pt x="0" y="1245172"/>
                </a:lnTo>
                <a:lnTo>
                  <a:pt x="0" y="0"/>
                </a:lnTo>
                <a:close/>
              </a:path>
            </a:pathLst>
          </a:custGeom>
          <a:blipFill>
            <a:blip r:embed="rId3"/>
            <a:stretch>
              <a:fillRect l="-47705" t="0" r="-47705" b="0"/>
            </a:stretch>
          </a:blipFill>
        </p:spPr>
      </p:sp>
      <p:sp>
        <p:nvSpPr>
          <p:cNvPr name="Freeform 16" id="16"/>
          <p:cNvSpPr/>
          <p:nvPr/>
        </p:nvSpPr>
        <p:spPr>
          <a:xfrm flipH="false" flipV="false" rot="0">
            <a:off x="9264306" y="5583198"/>
            <a:ext cx="2169211" cy="1245172"/>
          </a:xfrm>
          <a:custGeom>
            <a:avLst/>
            <a:gdLst/>
            <a:ahLst/>
            <a:cxnLst/>
            <a:rect r="r" b="b" t="t" l="l"/>
            <a:pathLst>
              <a:path h="1245172" w="2169211">
                <a:moveTo>
                  <a:pt x="0" y="0"/>
                </a:moveTo>
                <a:lnTo>
                  <a:pt x="2169212" y="0"/>
                </a:lnTo>
                <a:lnTo>
                  <a:pt x="2169212" y="1245172"/>
                </a:lnTo>
                <a:lnTo>
                  <a:pt x="0" y="1245172"/>
                </a:lnTo>
                <a:lnTo>
                  <a:pt x="0" y="0"/>
                </a:lnTo>
                <a:close/>
              </a:path>
            </a:pathLst>
          </a:custGeom>
          <a:blipFill>
            <a:blip r:embed="rId3"/>
            <a:stretch>
              <a:fillRect l="-47705" t="0" r="-47705" b="0"/>
            </a:stretch>
          </a:blipFill>
        </p:spPr>
      </p:sp>
      <p:sp>
        <p:nvSpPr>
          <p:cNvPr name="Freeform 17" id="17"/>
          <p:cNvSpPr/>
          <p:nvPr/>
        </p:nvSpPr>
        <p:spPr>
          <a:xfrm flipH="false" flipV="false" rot="0">
            <a:off x="14658391" y="4184037"/>
            <a:ext cx="2169211" cy="1245172"/>
          </a:xfrm>
          <a:custGeom>
            <a:avLst/>
            <a:gdLst/>
            <a:ahLst/>
            <a:cxnLst/>
            <a:rect r="r" b="b" t="t" l="l"/>
            <a:pathLst>
              <a:path h="1245172" w="2169211">
                <a:moveTo>
                  <a:pt x="0" y="0"/>
                </a:moveTo>
                <a:lnTo>
                  <a:pt x="2169211" y="0"/>
                </a:lnTo>
                <a:lnTo>
                  <a:pt x="2169211" y="1245172"/>
                </a:lnTo>
                <a:lnTo>
                  <a:pt x="0" y="1245172"/>
                </a:lnTo>
                <a:lnTo>
                  <a:pt x="0" y="0"/>
                </a:lnTo>
                <a:close/>
              </a:path>
            </a:pathLst>
          </a:custGeom>
          <a:blipFill>
            <a:blip r:embed="rId3"/>
            <a:stretch>
              <a:fillRect l="-47705" t="0" r="-47705" b="0"/>
            </a:stretch>
          </a:blipFill>
        </p:spPr>
      </p:sp>
      <p:sp>
        <p:nvSpPr>
          <p:cNvPr name="TextBox 18" id="18"/>
          <p:cNvSpPr txBox="true"/>
          <p:nvPr/>
        </p:nvSpPr>
        <p:spPr>
          <a:xfrm rot="0">
            <a:off x="9481780" y="5656552"/>
            <a:ext cx="1740932"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The Garden at Englewood</a:t>
            </a:r>
          </a:p>
        </p:txBody>
      </p:sp>
      <p:sp>
        <p:nvSpPr>
          <p:cNvPr name="TextBox 19" id="19"/>
          <p:cNvSpPr txBox="true"/>
          <p:nvPr/>
        </p:nvSpPr>
        <p:spPr>
          <a:xfrm rot="0">
            <a:off x="10103524" y="5835622"/>
            <a:ext cx="497443"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( 1907 ) </a:t>
            </a:r>
          </a:p>
        </p:txBody>
      </p:sp>
      <p:sp>
        <p:nvSpPr>
          <p:cNvPr name="TextBox 20" id="20"/>
          <p:cNvSpPr txBox="true"/>
          <p:nvPr/>
        </p:nvSpPr>
        <p:spPr>
          <a:xfrm rot="0">
            <a:off x="7760601" y="6014692"/>
            <a:ext cx="5183289"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65.8 x 48.4 cm</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
        <p:nvSpPr>
          <p:cNvPr name="TextBox 21" id="21"/>
          <p:cNvSpPr txBox="true"/>
          <p:nvPr/>
        </p:nvSpPr>
        <p:spPr>
          <a:xfrm rot="0">
            <a:off x="4262758" y="4257391"/>
            <a:ext cx="1117759"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Cape Cod Sunset</a:t>
            </a:r>
          </a:p>
        </p:txBody>
      </p:sp>
      <p:sp>
        <p:nvSpPr>
          <p:cNvPr name="TextBox 22" id="22"/>
          <p:cNvSpPr txBox="true"/>
          <p:nvPr/>
        </p:nvSpPr>
        <p:spPr>
          <a:xfrm rot="0">
            <a:off x="4588572" y="4436461"/>
            <a:ext cx="466130"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( 1889 )</a:t>
            </a:r>
          </a:p>
        </p:txBody>
      </p:sp>
      <p:sp>
        <p:nvSpPr>
          <p:cNvPr name="TextBox 23" id="23"/>
          <p:cNvSpPr txBox="true"/>
          <p:nvPr/>
        </p:nvSpPr>
        <p:spPr>
          <a:xfrm rot="0">
            <a:off x="2229993" y="4615531"/>
            <a:ext cx="5183289"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22.7 x 28.8 cm </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
        <p:nvSpPr>
          <p:cNvPr name="TextBox 24" id="24"/>
          <p:cNvSpPr txBox="true"/>
          <p:nvPr/>
        </p:nvSpPr>
        <p:spPr>
          <a:xfrm rot="0">
            <a:off x="15397368" y="4257391"/>
            <a:ext cx="770692"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St. Bernard</a:t>
            </a:r>
          </a:p>
        </p:txBody>
      </p:sp>
      <p:sp>
        <p:nvSpPr>
          <p:cNvPr name="TextBox 25" id="25"/>
          <p:cNvSpPr txBox="true"/>
          <p:nvPr/>
        </p:nvSpPr>
        <p:spPr>
          <a:xfrm rot="0">
            <a:off x="15550661" y="4436461"/>
            <a:ext cx="464106"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( 1897 )</a:t>
            </a:r>
          </a:p>
        </p:txBody>
      </p:sp>
      <p:sp>
        <p:nvSpPr>
          <p:cNvPr name="TextBox 26" id="26"/>
          <p:cNvSpPr txBox="true"/>
          <p:nvPr/>
        </p:nvSpPr>
        <p:spPr>
          <a:xfrm rot="0">
            <a:off x="13191069" y="4615531"/>
            <a:ext cx="5183289"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28.2 x 39.0 cm</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Tree>
  </p:cSld>
  <p:clrMapOvr>
    <a:masterClrMapping/>
  </p:clrMapOvr>
  <p:transition spd="slow">
    <p:fade/>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3627129" y="-1646361"/>
            <a:ext cx="18145028" cy="17103607"/>
          </a:xfrm>
          <a:custGeom>
            <a:avLst/>
            <a:gdLst/>
            <a:ahLst/>
            <a:cxnLst/>
            <a:rect r="r" b="b" t="t" l="l"/>
            <a:pathLst>
              <a:path h="17103607" w="18145028">
                <a:moveTo>
                  <a:pt x="0" y="0"/>
                </a:moveTo>
                <a:lnTo>
                  <a:pt x="18145028" y="0"/>
                </a:lnTo>
                <a:lnTo>
                  <a:pt x="18145028" y="17103607"/>
                </a:lnTo>
                <a:lnTo>
                  <a:pt x="0" y="17103607"/>
                </a:lnTo>
                <a:lnTo>
                  <a:pt x="0" y="0"/>
                </a:lnTo>
                <a:close/>
              </a:path>
            </a:pathLst>
          </a:custGeom>
          <a:blipFill>
            <a:blip r:embed="rId2"/>
            <a:stretch>
              <a:fillRect l="-68237" t="0" r="-161" b="-516"/>
            </a:stretch>
          </a:blipFill>
        </p:spPr>
      </p:sp>
      <p:sp>
        <p:nvSpPr>
          <p:cNvPr name="Freeform 3" id="3"/>
          <p:cNvSpPr/>
          <p:nvPr/>
        </p:nvSpPr>
        <p:spPr>
          <a:xfrm flipH="false" flipV="false" rot="0">
            <a:off x="-1611541" y="7380474"/>
            <a:ext cx="3595009" cy="2070276"/>
          </a:xfrm>
          <a:custGeom>
            <a:avLst/>
            <a:gdLst/>
            <a:ahLst/>
            <a:cxnLst/>
            <a:rect r="r" b="b" t="t" l="l"/>
            <a:pathLst>
              <a:path h="2070276" w="3595009">
                <a:moveTo>
                  <a:pt x="0" y="0"/>
                </a:moveTo>
                <a:lnTo>
                  <a:pt x="3595010" y="0"/>
                </a:lnTo>
                <a:lnTo>
                  <a:pt x="3595010" y="2070277"/>
                </a:lnTo>
                <a:lnTo>
                  <a:pt x="0" y="2070277"/>
                </a:lnTo>
                <a:lnTo>
                  <a:pt x="0" y="0"/>
                </a:lnTo>
                <a:close/>
              </a:path>
            </a:pathLst>
          </a:custGeom>
          <a:blipFill>
            <a:blip r:embed="rId3"/>
            <a:stretch>
              <a:fillRect l="-48021" t="0" r="-48021" b="0"/>
            </a:stretch>
          </a:blipFill>
        </p:spPr>
      </p:sp>
      <p:sp>
        <p:nvSpPr>
          <p:cNvPr name="Freeform 4" id="4"/>
          <p:cNvSpPr/>
          <p:nvPr/>
        </p:nvSpPr>
        <p:spPr>
          <a:xfrm flipH="false" flipV="false" rot="0">
            <a:off x="-2053537" y="821478"/>
            <a:ext cx="4164926" cy="5909897"/>
          </a:xfrm>
          <a:custGeom>
            <a:avLst/>
            <a:gdLst/>
            <a:ahLst/>
            <a:cxnLst/>
            <a:rect r="r" b="b" t="t" l="l"/>
            <a:pathLst>
              <a:path h="5909897" w="4164926">
                <a:moveTo>
                  <a:pt x="0" y="0"/>
                </a:moveTo>
                <a:lnTo>
                  <a:pt x="4164926" y="0"/>
                </a:lnTo>
                <a:lnTo>
                  <a:pt x="4164926" y="5909897"/>
                </a:lnTo>
                <a:lnTo>
                  <a:pt x="0" y="5909897"/>
                </a:lnTo>
                <a:lnTo>
                  <a:pt x="0" y="0"/>
                </a:lnTo>
                <a:close/>
              </a:path>
            </a:pathLst>
          </a:custGeom>
          <a:blipFill>
            <a:blip r:embed="rId4"/>
            <a:stretch>
              <a:fillRect l="-4573" t="-609" r="0" b="-609"/>
            </a:stretch>
          </a:blipFill>
        </p:spPr>
      </p:sp>
      <p:sp>
        <p:nvSpPr>
          <p:cNvPr name="Freeform 5" id="5"/>
          <p:cNvSpPr/>
          <p:nvPr/>
        </p:nvSpPr>
        <p:spPr>
          <a:xfrm flipH="false" flipV="false" rot="0">
            <a:off x="-2218932" y="366670"/>
            <a:ext cx="4495717" cy="6477315"/>
          </a:xfrm>
          <a:custGeom>
            <a:avLst/>
            <a:gdLst/>
            <a:ahLst/>
            <a:cxnLst/>
            <a:rect r="r" b="b" t="t" l="l"/>
            <a:pathLst>
              <a:path h="6477315" w="4495717">
                <a:moveTo>
                  <a:pt x="0" y="0"/>
                </a:moveTo>
                <a:lnTo>
                  <a:pt x="4495716" y="0"/>
                </a:lnTo>
                <a:lnTo>
                  <a:pt x="4495716" y="6477314"/>
                </a:lnTo>
                <a:lnTo>
                  <a:pt x="0" y="6477314"/>
                </a:lnTo>
                <a:lnTo>
                  <a:pt x="0" y="0"/>
                </a:lnTo>
                <a:close/>
              </a:path>
            </a:pathLst>
          </a:custGeom>
          <a:blipFill>
            <a:blip r:embed="rId5"/>
            <a:stretch>
              <a:fillRect l="-1371" t="0" r="-1371" b="-3161"/>
            </a:stretch>
          </a:blipFill>
        </p:spPr>
      </p:sp>
      <p:sp>
        <p:nvSpPr>
          <p:cNvPr name="Freeform 6" id="6"/>
          <p:cNvSpPr/>
          <p:nvPr/>
        </p:nvSpPr>
        <p:spPr>
          <a:xfrm flipH="true" flipV="false" rot="0">
            <a:off x="4517899" y="-1646361"/>
            <a:ext cx="18145028" cy="17103607"/>
          </a:xfrm>
          <a:custGeom>
            <a:avLst/>
            <a:gdLst/>
            <a:ahLst/>
            <a:cxnLst/>
            <a:rect r="r" b="b" t="t" l="l"/>
            <a:pathLst>
              <a:path h="17103607" w="18145028">
                <a:moveTo>
                  <a:pt x="18145028" y="0"/>
                </a:moveTo>
                <a:lnTo>
                  <a:pt x="0" y="0"/>
                </a:lnTo>
                <a:lnTo>
                  <a:pt x="0" y="17103607"/>
                </a:lnTo>
                <a:lnTo>
                  <a:pt x="18145028" y="17103607"/>
                </a:lnTo>
                <a:lnTo>
                  <a:pt x="18145028" y="0"/>
                </a:lnTo>
                <a:close/>
              </a:path>
            </a:pathLst>
          </a:custGeom>
          <a:blipFill>
            <a:blip r:embed="rId2"/>
            <a:stretch>
              <a:fillRect l="-69093" t="0" r="-524" b="-1244"/>
            </a:stretch>
          </a:blipFill>
        </p:spPr>
      </p:sp>
      <p:sp>
        <p:nvSpPr>
          <p:cNvPr name="Freeform 7" id="7"/>
          <p:cNvSpPr/>
          <p:nvPr/>
        </p:nvSpPr>
        <p:spPr>
          <a:xfrm flipH="false" flipV="false" rot="0">
            <a:off x="6387287" y="1880062"/>
            <a:ext cx="5119676" cy="2469798"/>
          </a:xfrm>
          <a:custGeom>
            <a:avLst/>
            <a:gdLst/>
            <a:ahLst/>
            <a:cxnLst/>
            <a:rect r="r" b="b" t="t" l="l"/>
            <a:pathLst>
              <a:path h="2469798" w="5119676">
                <a:moveTo>
                  <a:pt x="0" y="0"/>
                </a:moveTo>
                <a:lnTo>
                  <a:pt x="5119676" y="0"/>
                </a:lnTo>
                <a:lnTo>
                  <a:pt x="5119676" y="2469798"/>
                </a:lnTo>
                <a:lnTo>
                  <a:pt x="0" y="2469798"/>
                </a:lnTo>
                <a:lnTo>
                  <a:pt x="0" y="0"/>
                </a:lnTo>
                <a:close/>
              </a:path>
            </a:pathLst>
          </a:custGeom>
          <a:blipFill>
            <a:blip r:embed="rId6"/>
            <a:stretch>
              <a:fillRect l="0" t="-20256" r="-4760" b="-50193"/>
            </a:stretch>
          </a:blipFill>
        </p:spPr>
      </p:sp>
      <p:sp>
        <p:nvSpPr>
          <p:cNvPr name="Freeform 8" id="8"/>
          <p:cNvSpPr/>
          <p:nvPr/>
        </p:nvSpPr>
        <p:spPr>
          <a:xfrm flipH="false" flipV="false" rot="0">
            <a:off x="5975705" y="1389696"/>
            <a:ext cx="5942839" cy="3450530"/>
          </a:xfrm>
          <a:custGeom>
            <a:avLst/>
            <a:gdLst/>
            <a:ahLst/>
            <a:cxnLst/>
            <a:rect r="r" b="b" t="t" l="l"/>
            <a:pathLst>
              <a:path h="3450530" w="5942839">
                <a:moveTo>
                  <a:pt x="0" y="0"/>
                </a:moveTo>
                <a:lnTo>
                  <a:pt x="5942839" y="0"/>
                </a:lnTo>
                <a:lnTo>
                  <a:pt x="5942839" y="3450530"/>
                </a:lnTo>
                <a:lnTo>
                  <a:pt x="0" y="3450530"/>
                </a:lnTo>
                <a:lnTo>
                  <a:pt x="0" y="0"/>
                </a:lnTo>
                <a:close/>
              </a:path>
            </a:pathLst>
          </a:custGeom>
          <a:blipFill>
            <a:blip r:embed="rId7"/>
            <a:stretch>
              <a:fillRect l="-161" t="0" r="-161" b="0"/>
            </a:stretch>
          </a:blipFill>
        </p:spPr>
      </p:sp>
      <p:sp>
        <p:nvSpPr>
          <p:cNvPr name="Freeform 9" id="9"/>
          <p:cNvSpPr/>
          <p:nvPr/>
        </p:nvSpPr>
        <p:spPr>
          <a:xfrm flipH="false" flipV="false" rot="0">
            <a:off x="16564793" y="1045221"/>
            <a:ext cx="3578836" cy="5686154"/>
          </a:xfrm>
          <a:custGeom>
            <a:avLst/>
            <a:gdLst/>
            <a:ahLst/>
            <a:cxnLst/>
            <a:rect r="r" b="b" t="t" l="l"/>
            <a:pathLst>
              <a:path h="5686154" w="3578836">
                <a:moveTo>
                  <a:pt x="0" y="0"/>
                </a:moveTo>
                <a:lnTo>
                  <a:pt x="3578837" y="0"/>
                </a:lnTo>
                <a:lnTo>
                  <a:pt x="3578837" y="5686154"/>
                </a:lnTo>
                <a:lnTo>
                  <a:pt x="0" y="5686154"/>
                </a:lnTo>
                <a:lnTo>
                  <a:pt x="0" y="0"/>
                </a:lnTo>
                <a:close/>
              </a:path>
            </a:pathLst>
          </a:custGeom>
          <a:blipFill>
            <a:blip r:embed="rId8"/>
            <a:stretch>
              <a:fillRect l="-6423" t="0" r="-6423" b="0"/>
            </a:stretch>
          </a:blipFill>
        </p:spPr>
      </p:sp>
      <p:sp>
        <p:nvSpPr>
          <p:cNvPr name="Freeform 10" id="10"/>
          <p:cNvSpPr/>
          <p:nvPr/>
        </p:nvSpPr>
        <p:spPr>
          <a:xfrm flipH="false" flipV="false" rot="0">
            <a:off x="16022820" y="537769"/>
            <a:ext cx="4495717" cy="6477315"/>
          </a:xfrm>
          <a:custGeom>
            <a:avLst/>
            <a:gdLst/>
            <a:ahLst/>
            <a:cxnLst/>
            <a:rect r="r" b="b" t="t" l="l"/>
            <a:pathLst>
              <a:path h="6477315" w="4495717">
                <a:moveTo>
                  <a:pt x="0" y="0"/>
                </a:moveTo>
                <a:lnTo>
                  <a:pt x="4495716" y="0"/>
                </a:lnTo>
                <a:lnTo>
                  <a:pt x="4495716" y="6477315"/>
                </a:lnTo>
                <a:lnTo>
                  <a:pt x="0" y="6477315"/>
                </a:lnTo>
                <a:lnTo>
                  <a:pt x="0" y="0"/>
                </a:lnTo>
                <a:close/>
              </a:path>
            </a:pathLst>
          </a:custGeom>
          <a:blipFill>
            <a:blip r:embed="rId5"/>
            <a:stretch>
              <a:fillRect l="-1371" t="0" r="-1371" b="-3161"/>
            </a:stretch>
          </a:blipFill>
        </p:spPr>
      </p:sp>
      <p:sp>
        <p:nvSpPr>
          <p:cNvPr name="TextBox 11" id="11"/>
          <p:cNvSpPr txBox="true"/>
          <p:nvPr/>
        </p:nvSpPr>
        <p:spPr>
          <a:xfrm rot="0">
            <a:off x="-861047" y="8076396"/>
            <a:ext cx="2094022" cy="1161917"/>
          </a:xfrm>
          <a:prstGeom prst="rect">
            <a:avLst/>
          </a:prstGeom>
        </p:spPr>
        <p:txBody>
          <a:bodyPr anchor="t" rtlCol="false" tIns="0" lIns="0" bIns="0" rIns="0">
            <a:spAutoFit/>
          </a:bodyPr>
          <a:lstStyle/>
          <a:p>
            <a:pPr algn="ctr">
              <a:lnSpc>
                <a:spcPts val="1931"/>
              </a:lnSpc>
            </a:pPr>
            <a:r>
              <a:rPr lang="en-US" sz="1379">
                <a:solidFill>
                  <a:srgbClr val="825C2B"/>
                </a:solidFill>
                <a:latin typeface="PT Serif"/>
                <a:ea typeface="PT Serif"/>
                <a:cs typeface="PT Serif"/>
                <a:sym typeface="PT Serif"/>
              </a:rPr>
              <a:t>Oil on canvas, 183.8 x134.6 cm </a:t>
            </a:r>
          </a:p>
          <a:p>
            <a:pPr algn="ctr">
              <a:lnSpc>
                <a:spcPts val="1931"/>
              </a:lnSpc>
            </a:pPr>
            <a:r>
              <a:rPr lang="en-US" sz="1379">
                <a:solidFill>
                  <a:srgbClr val="825C2B"/>
                </a:solidFill>
                <a:latin typeface="PT Serif"/>
                <a:ea typeface="PT Serif"/>
                <a:cs typeface="PT Serif"/>
                <a:sym typeface="PT Serif"/>
              </a:rPr>
              <a:t>Collection: Art Gallery of Ontario, Toronto (72/14)</a:t>
            </a:r>
          </a:p>
          <a:p>
            <a:pPr algn="ctr" marL="0" indent="0" lvl="0">
              <a:lnSpc>
                <a:spcPts val="1931"/>
              </a:lnSpc>
              <a:spcBef>
                <a:spcPct val="0"/>
              </a:spcBef>
            </a:pPr>
          </a:p>
        </p:txBody>
      </p:sp>
      <p:sp>
        <p:nvSpPr>
          <p:cNvPr name="Freeform 12" id="12"/>
          <p:cNvSpPr/>
          <p:nvPr/>
        </p:nvSpPr>
        <p:spPr>
          <a:xfrm flipH="false" flipV="false" rot="0">
            <a:off x="7352297" y="5310198"/>
            <a:ext cx="3595009" cy="2070276"/>
          </a:xfrm>
          <a:custGeom>
            <a:avLst/>
            <a:gdLst/>
            <a:ahLst/>
            <a:cxnLst/>
            <a:rect r="r" b="b" t="t" l="l"/>
            <a:pathLst>
              <a:path h="2070276" w="3595009">
                <a:moveTo>
                  <a:pt x="0" y="0"/>
                </a:moveTo>
                <a:lnTo>
                  <a:pt x="3595010" y="0"/>
                </a:lnTo>
                <a:lnTo>
                  <a:pt x="3595010" y="2070276"/>
                </a:lnTo>
                <a:lnTo>
                  <a:pt x="0" y="2070276"/>
                </a:lnTo>
                <a:lnTo>
                  <a:pt x="0" y="0"/>
                </a:lnTo>
                <a:close/>
              </a:path>
            </a:pathLst>
          </a:custGeom>
          <a:blipFill>
            <a:blip r:embed="rId3"/>
            <a:stretch>
              <a:fillRect l="-48021" t="0" r="-48021" b="0"/>
            </a:stretch>
          </a:blipFill>
        </p:spPr>
      </p:sp>
      <p:sp>
        <p:nvSpPr>
          <p:cNvPr name="Freeform 13" id="13"/>
          <p:cNvSpPr/>
          <p:nvPr/>
        </p:nvSpPr>
        <p:spPr>
          <a:xfrm flipH="false" flipV="false" rot="0">
            <a:off x="16564793" y="7636504"/>
            <a:ext cx="3595009" cy="2070276"/>
          </a:xfrm>
          <a:custGeom>
            <a:avLst/>
            <a:gdLst/>
            <a:ahLst/>
            <a:cxnLst/>
            <a:rect r="r" b="b" t="t" l="l"/>
            <a:pathLst>
              <a:path h="2070276" w="3595009">
                <a:moveTo>
                  <a:pt x="0" y="0"/>
                </a:moveTo>
                <a:lnTo>
                  <a:pt x="3595010" y="0"/>
                </a:lnTo>
                <a:lnTo>
                  <a:pt x="3595010" y="2070276"/>
                </a:lnTo>
                <a:lnTo>
                  <a:pt x="0" y="2070276"/>
                </a:lnTo>
                <a:lnTo>
                  <a:pt x="0" y="0"/>
                </a:lnTo>
                <a:close/>
              </a:path>
            </a:pathLst>
          </a:custGeom>
          <a:blipFill>
            <a:blip r:embed="rId3"/>
            <a:stretch>
              <a:fillRect l="-48021" t="0" r="-48021" b="0"/>
            </a:stretch>
          </a:blipFill>
        </p:spPr>
      </p:sp>
      <p:sp>
        <p:nvSpPr>
          <p:cNvPr name="TextBox 14" id="14"/>
          <p:cNvSpPr txBox="true"/>
          <p:nvPr/>
        </p:nvSpPr>
        <p:spPr>
          <a:xfrm rot="0">
            <a:off x="16925210" y="7752038"/>
            <a:ext cx="2885227" cy="684236"/>
          </a:xfrm>
          <a:prstGeom prst="rect">
            <a:avLst/>
          </a:prstGeom>
        </p:spPr>
        <p:txBody>
          <a:bodyPr anchor="t" rtlCol="false" tIns="0" lIns="0" bIns="0" rIns="0">
            <a:spAutoFit/>
          </a:bodyPr>
          <a:lstStyle/>
          <a:p>
            <a:pPr algn="ctr" marL="0" indent="0" lvl="0">
              <a:lnSpc>
                <a:spcPts val="2793"/>
              </a:lnSpc>
              <a:spcBef>
                <a:spcPct val="0"/>
              </a:spcBef>
            </a:pPr>
            <a:r>
              <a:rPr lang="en-US" sz="1995">
                <a:solidFill>
                  <a:srgbClr val="825C2B"/>
                </a:solidFill>
                <a:latin typeface="DM Serif Display"/>
                <a:ea typeface="DM Serif Display"/>
                <a:cs typeface="DM Serif Display"/>
                <a:sym typeface="DM Serif Display"/>
              </a:rPr>
              <a:t>The Garden at Englewood</a:t>
            </a:r>
          </a:p>
        </p:txBody>
      </p:sp>
      <p:sp>
        <p:nvSpPr>
          <p:cNvPr name="TextBox 15" id="15"/>
          <p:cNvSpPr txBox="true"/>
          <p:nvPr/>
        </p:nvSpPr>
        <p:spPr>
          <a:xfrm rot="0">
            <a:off x="17955620" y="8049767"/>
            <a:ext cx="824407" cy="335829"/>
          </a:xfrm>
          <a:prstGeom prst="rect">
            <a:avLst/>
          </a:prstGeom>
        </p:spPr>
        <p:txBody>
          <a:bodyPr anchor="t" rtlCol="false" tIns="0" lIns="0" bIns="0" rIns="0">
            <a:spAutoFit/>
          </a:bodyPr>
          <a:lstStyle/>
          <a:p>
            <a:pPr algn="ctr">
              <a:lnSpc>
                <a:spcPts val="2793"/>
              </a:lnSpc>
              <a:spcBef>
                <a:spcPct val="0"/>
              </a:spcBef>
            </a:pPr>
            <a:r>
              <a:rPr lang="en-US" sz="1995">
                <a:solidFill>
                  <a:srgbClr val="825C2B"/>
                </a:solidFill>
                <a:latin typeface="DM Serif Display"/>
                <a:ea typeface="DM Serif Display"/>
                <a:cs typeface="DM Serif Display"/>
                <a:sym typeface="DM Serif Display"/>
              </a:rPr>
              <a:t>( 1907 ) </a:t>
            </a:r>
          </a:p>
        </p:txBody>
      </p:sp>
      <p:sp>
        <p:nvSpPr>
          <p:cNvPr name="TextBox 16" id="16"/>
          <p:cNvSpPr txBox="true"/>
          <p:nvPr/>
        </p:nvSpPr>
        <p:spPr>
          <a:xfrm rot="0">
            <a:off x="14072720" y="8357021"/>
            <a:ext cx="8590207" cy="955618"/>
          </a:xfrm>
          <a:prstGeom prst="rect">
            <a:avLst/>
          </a:prstGeom>
        </p:spPr>
        <p:txBody>
          <a:bodyPr anchor="t" rtlCol="false" tIns="0" lIns="0" bIns="0" rIns="0">
            <a:spAutoFit/>
          </a:bodyPr>
          <a:lstStyle/>
          <a:p>
            <a:pPr algn="ctr">
              <a:lnSpc>
                <a:spcPts val="1928"/>
              </a:lnSpc>
            </a:pPr>
            <a:r>
              <a:rPr lang="en-US" sz="1377">
                <a:solidFill>
                  <a:srgbClr val="825C2B"/>
                </a:solidFill>
                <a:latin typeface="PT Serif"/>
                <a:ea typeface="PT Serif"/>
                <a:cs typeface="PT Serif"/>
                <a:sym typeface="PT Serif"/>
              </a:rPr>
              <a:t>Oil on canvas, 65.8 x 48.4 cm</a:t>
            </a:r>
          </a:p>
          <a:p>
            <a:pPr algn="ctr">
              <a:lnSpc>
                <a:spcPts val="1928"/>
              </a:lnSpc>
            </a:pPr>
            <a:r>
              <a:rPr lang="en-US" sz="1377">
                <a:solidFill>
                  <a:srgbClr val="825C2B"/>
                </a:solidFill>
                <a:latin typeface="PT Serif"/>
                <a:ea typeface="PT Serif"/>
                <a:cs typeface="PT Serif"/>
                <a:sym typeface="PT Serif"/>
              </a:rPr>
              <a:t>Collection: The Woodstock Art Gallery</a:t>
            </a:r>
          </a:p>
          <a:p>
            <a:pPr algn="ctr">
              <a:lnSpc>
                <a:spcPts val="1928"/>
              </a:lnSpc>
            </a:pPr>
          </a:p>
          <a:p>
            <a:pPr algn="ctr" marL="0" indent="0" lvl="0">
              <a:lnSpc>
                <a:spcPts val="1928"/>
              </a:lnSpc>
              <a:spcBef>
                <a:spcPct val="0"/>
              </a:spcBef>
            </a:pPr>
          </a:p>
        </p:txBody>
      </p:sp>
      <p:sp>
        <p:nvSpPr>
          <p:cNvPr name="TextBox 17" id="17"/>
          <p:cNvSpPr txBox="true"/>
          <p:nvPr/>
        </p:nvSpPr>
        <p:spPr>
          <a:xfrm rot="0">
            <a:off x="7814041" y="5405817"/>
            <a:ext cx="2775935" cy="335829"/>
          </a:xfrm>
          <a:prstGeom prst="rect">
            <a:avLst/>
          </a:prstGeom>
        </p:spPr>
        <p:txBody>
          <a:bodyPr anchor="t" rtlCol="false" tIns="0" lIns="0" bIns="0" rIns="0">
            <a:spAutoFit/>
          </a:bodyPr>
          <a:lstStyle/>
          <a:p>
            <a:pPr algn="ctr" marL="0" indent="0" lvl="0">
              <a:lnSpc>
                <a:spcPts val="2793"/>
              </a:lnSpc>
              <a:spcBef>
                <a:spcPct val="0"/>
              </a:spcBef>
            </a:pPr>
            <a:r>
              <a:rPr lang="en-US" sz="1995">
                <a:solidFill>
                  <a:srgbClr val="825C2B"/>
                </a:solidFill>
                <a:latin typeface="DM Serif Display"/>
                <a:ea typeface="DM Serif Display"/>
                <a:cs typeface="DM Serif Display"/>
                <a:sym typeface="DM Serif Display"/>
              </a:rPr>
              <a:t>Cape Cod Sunset</a:t>
            </a:r>
          </a:p>
        </p:txBody>
      </p:sp>
      <p:sp>
        <p:nvSpPr>
          <p:cNvPr name="TextBox 18" id="18"/>
          <p:cNvSpPr txBox="true"/>
          <p:nvPr/>
        </p:nvSpPr>
        <p:spPr>
          <a:xfrm rot="0">
            <a:off x="8550159" y="5703546"/>
            <a:ext cx="1303698" cy="335829"/>
          </a:xfrm>
          <a:prstGeom prst="rect">
            <a:avLst/>
          </a:prstGeom>
        </p:spPr>
        <p:txBody>
          <a:bodyPr anchor="t" rtlCol="false" tIns="0" lIns="0" bIns="0" rIns="0">
            <a:spAutoFit/>
          </a:bodyPr>
          <a:lstStyle/>
          <a:p>
            <a:pPr algn="ctr">
              <a:lnSpc>
                <a:spcPts val="2793"/>
              </a:lnSpc>
              <a:spcBef>
                <a:spcPct val="0"/>
              </a:spcBef>
            </a:pPr>
            <a:r>
              <a:rPr lang="en-US" sz="1995">
                <a:solidFill>
                  <a:srgbClr val="825C2B"/>
                </a:solidFill>
                <a:latin typeface="DM Serif Display"/>
                <a:ea typeface="DM Serif Display"/>
                <a:cs typeface="DM Serif Display"/>
                <a:sym typeface="DM Serif Display"/>
              </a:rPr>
              <a:t>( 1889 )</a:t>
            </a:r>
          </a:p>
        </p:txBody>
      </p:sp>
      <p:sp>
        <p:nvSpPr>
          <p:cNvPr name="TextBox 19" id="19"/>
          <p:cNvSpPr txBox="true"/>
          <p:nvPr/>
        </p:nvSpPr>
        <p:spPr>
          <a:xfrm rot="0">
            <a:off x="4848897" y="6059466"/>
            <a:ext cx="8590207" cy="955618"/>
          </a:xfrm>
          <a:prstGeom prst="rect">
            <a:avLst/>
          </a:prstGeom>
        </p:spPr>
        <p:txBody>
          <a:bodyPr anchor="t" rtlCol="false" tIns="0" lIns="0" bIns="0" rIns="0">
            <a:spAutoFit/>
          </a:bodyPr>
          <a:lstStyle/>
          <a:p>
            <a:pPr algn="ctr">
              <a:lnSpc>
                <a:spcPts val="1928"/>
              </a:lnSpc>
            </a:pPr>
            <a:r>
              <a:rPr lang="en-US" sz="1377">
                <a:solidFill>
                  <a:srgbClr val="825C2B"/>
                </a:solidFill>
                <a:latin typeface="PT Serif"/>
                <a:ea typeface="PT Serif"/>
                <a:cs typeface="PT Serif"/>
                <a:sym typeface="PT Serif"/>
              </a:rPr>
              <a:t>Oil on canvas, 22.7 x 28.8 cm </a:t>
            </a:r>
          </a:p>
          <a:p>
            <a:pPr algn="ctr">
              <a:lnSpc>
                <a:spcPts val="1928"/>
              </a:lnSpc>
            </a:pPr>
            <a:r>
              <a:rPr lang="en-US" sz="1377">
                <a:solidFill>
                  <a:srgbClr val="825C2B"/>
                </a:solidFill>
                <a:latin typeface="PT Serif"/>
                <a:ea typeface="PT Serif"/>
                <a:cs typeface="PT Serif"/>
                <a:sym typeface="PT Serif"/>
              </a:rPr>
              <a:t>Collection: The Woodstock Art Gallery</a:t>
            </a:r>
          </a:p>
          <a:p>
            <a:pPr algn="ctr">
              <a:lnSpc>
                <a:spcPts val="1928"/>
              </a:lnSpc>
            </a:pPr>
          </a:p>
          <a:p>
            <a:pPr algn="ctr" marL="0" indent="0" lvl="0">
              <a:lnSpc>
                <a:spcPts val="1928"/>
              </a:lnSpc>
              <a:spcBef>
                <a:spcPct val="0"/>
              </a:spcBef>
            </a:pPr>
          </a:p>
        </p:txBody>
      </p:sp>
    </p:spTree>
  </p:cSld>
  <p:clrMapOvr>
    <a:masterClrMapping/>
  </p:clrMapOvr>
  <p:transition spd="slow">
    <p:fade/>
  </p:transition>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false" rot="0">
            <a:off x="-6558882" y="-2073171"/>
            <a:ext cx="20784198" cy="19528214"/>
          </a:xfrm>
          <a:custGeom>
            <a:avLst/>
            <a:gdLst/>
            <a:ahLst/>
            <a:cxnLst/>
            <a:rect r="r" b="b" t="t" l="l"/>
            <a:pathLst>
              <a:path h="19528214" w="20784198">
                <a:moveTo>
                  <a:pt x="20784197" y="0"/>
                </a:moveTo>
                <a:lnTo>
                  <a:pt x="0" y="0"/>
                </a:lnTo>
                <a:lnTo>
                  <a:pt x="0" y="19528214"/>
                </a:lnTo>
                <a:lnTo>
                  <a:pt x="20784197" y="19528214"/>
                </a:lnTo>
                <a:lnTo>
                  <a:pt x="20784197" y="0"/>
                </a:lnTo>
                <a:close/>
              </a:path>
            </a:pathLst>
          </a:custGeom>
          <a:blipFill>
            <a:blip r:embed="rId2"/>
            <a:stretch>
              <a:fillRect l="-68710" t="0" r="-361" b="-1244"/>
            </a:stretch>
          </a:blipFill>
        </p:spPr>
      </p:sp>
      <p:sp>
        <p:nvSpPr>
          <p:cNvPr name="Freeform 3" id="3"/>
          <p:cNvSpPr/>
          <p:nvPr/>
        </p:nvSpPr>
        <p:spPr>
          <a:xfrm flipH="false" flipV="false" rot="0">
            <a:off x="14225315" y="-2073171"/>
            <a:ext cx="20784198" cy="19528214"/>
          </a:xfrm>
          <a:custGeom>
            <a:avLst/>
            <a:gdLst/>
            <a:ahLst/>
            <a:cxnLst/>
            <a:rect r="r" b="b" t="t" l="l"/>
            <a:pathLst>
              <a:path h="19528214" w="20784198">
                <a:moveTo>
                  <a:pt x="0" y="0"/>
                </a:moveTo>
                <a:lnTo>
                  <a:pt x="20784198" y="0"/>
                </a:lnTo>
                <a:lnTo>
                  <a:pt x="20784198" y="19528214"/>
                </a:lnTo>
                <a:lnTo>
                  <a:pt x="0" y="19528214"/>
                </a:lnTo>
                <a:lnTo>
                  <a:pt x="0" y="0"/>
                </a:lnTo>
                <a:close/>
              </a:path>
            </a:pathLst>
          </a:custGeom>
          <a:blipFill>
            <a:blip r:embed="rId2"/>
            <a:stretch>
              <a:fillRect l="-68710" t="0" r="-361" b="-1244"/>
            </a:stretch>
          </a:blipFill>
        </p:spPr>
      </p:sp>
      <p:sp>
        <p:nvSpPr>
          <p:cNvPr name="Freeform 4" id="4"/>
          <p:cNvSpPr/>
          <p:nvPr/>
        </p:nvSpPr>
        <p:spPr>
          <a:xfrm flipH="false" flipV="false" rot="0">
            <a:off x="-4417595" y="1953159"/>
            <a:ext cx="5864326" cy="2819916"/>
          </a:xfrm>
          <a:custGeom>
            <a:avLst/>
            <a:gdLst/>
            <a:ahLst/>
            <a:cxnLst/>
            <a:rect r="r" b="b" t="t" l="l"/>
            <a:pathLst>
              <a:path h="2819916" w="5864326">
                <a:moveTo>
                  <a:pt x="0" y="0"/>
                </a:moveTo>
                <a:lnTo>
                  <a:pt x="5864326" y="0"/>
                </a:lnTo>
                <a:lnTo>
                  <a:pt x="5864326" y="2819916"/>
                </a:lnTo>
                <a:lnTo>
                  <a:pt x="0" y="2819916"/>
                </a:lnTo>
                <a:lnTo>
                  <a:pt x="0" y="0"/>
                </a:lnTo>
                <a:close/>
              </a:path>
            </a:pathLst>
          </a:custGeom>
          <a:blipFill>
            <a:blip r:embed="rId3"/>
            <a:stretch>
              <a:fillRect l="0" t="-20483" r="-4760" b="-50517"/>
            </a:stretch>
          </a:blipFill>
        </p:spPr>
      </p:sp>
      <p:sp>
        <p:nvSpPr>
          <p:cNvPr name="Freeform 5" id="5"/>
          <p:cNvSpPr/>
          <p:nvPr/>
        </p:nvSpPr>
        <p:spPr>
          <a:xfrm flipH="false" flipV="false" rot="0">
            <a:off x="-4889041" y="1393278"/>
            <a:ext cx="6807217" cy="3939677"/>
          </a:xfrm>
          <a:custGeom>
            <a:avLst/>
            <a:gdLst/>
            <a:ahLst/>
            <a:cxnLst/>
            <a:rect r="r" b="b" t="t" l="l"/>
            <a:pathLst>
              <a:path h="3939677" w="6807217">
                <a:moveTo>
                  <a:pt x="0" y="0"/>
                </a:moveTo>
                <a:lnTo>
                  <a:pt x="6807218" y="0"/>
                </a:lnTo>
                <a:lnTo>
                  <a:pt x="6807218" y="3939677"/>
                </a:lnTo>
                <a:lnTo>
                  <a:pt x="0" y="3939677"/>
                </a:lnTo>
                <a:lnTo>
                  <a:pt x="0" y="0"/>
                </a:lnTo>
                <a:close/>
              </a:path>
            </a:pathLst>
          </a:custGeom>
          <a:blipFill>
            <a:blip r:embed="rId4"/>
            <a:stretch>
              <a:fillRect l="0" t="0" r="0" b="0"/>
            </a:stretch>
          </a:blipFill>
        </p:spPr>
      </p:sp>
      <p:sp>
        <p:nvSpPr>
          <p:cNvPr name="Freeform 6" id="6"/>
          <p:cNvSpPr/>
          <p:nvPr/>
        </p:nvSpPr>
        <p:spPr>
          <a:xfrm flipH="false" flipV="false" rot="0">
            <a:off x="16358953" y="1861469"/>
            <a:ext cx="6058472" cy="3003295"/>
          </a:xfrm>
          <a:custGeom>
            <a:avLst/>
            <a:gdLst/>
            <a:ahLst/>
            <a:cxnLst/>
            <a:rect r="r" b="b" t="t" l="l"/>
            <a:pathLst>
              <a:path h="3003295" w="6058472">
                <a:moveTo>
                  <a:pt x="0" y="0"/>
                </a:moveTo>
                <a:lnTo>
                  <a:pt x="6058472" y="0"/>
                </a:lnTo>
                <a:lnTo>
                  <a:pt x="6058472" y="3003295"/>
                </a:lnTo>
                <a:lnTo>
                  <a:pt x="0" y="3003295"/>
                </a:lnTo>
                <a:lnTo>
                  <a:pt x="0" y="0"/>
                </a:lnTo>
                <a:close/>
              </a:path>
            </a:pathLst>
          </a:custGeom>
          <a:blipFill>
            <a:blip r:embed="rId5"/>
            <a:stretch>
              <a:fillRect l="0" t="-22317" r="0" b="-22317"/>
            </a:stretch>
          </a:blipFill>
        </p:spPr>
      </p:sp>
      <p:sp>
        <p:nvSpPr>
          <p:cNvPr name="Freeform 7" id="7"/>
          <p:cNvSpPr/>
          <p:nvPr/>
        </p:nvSpPr>
        <p:spPr>
          <a:xfrm flipH="false" flipV="false" rot="0">
            <a:off x="15888830" y="1393278"/>
            <a:ext cx="6807217" cy="3939677"/>
          </a:xfrm>
          <a:custGeom>
            <a:avLst/>
            <a:gdLst/>
            <a:ahLst/>
            <a:cxnLst/>
            <a:rect r="r" b="b" t="t" l="l"/>
            <a:pathLst>
              <a:path h="3939677" w="6807217">
                <a:moveTo>
                  <a:pt x="0" y="0"/>
                </a:moveTo>
                <a:lnTo>
                  <a:pt x="6807217" y="0"/>
                </a:lnTo>
                <a:lnTo>
                  <a:pt x="6807217" y="3939677"/>
                </a:lnTo>
                <a:lnTo>
                  <a:pt x="0" y="3939677"/>
                </a:lnTo>
                <a:lnTo>
                  <a:pt x="0" y="0"/>
                </a:lnTo>
                <a:close/>
              </a:path>
            </a:pathLst>
          </a:custGeom>
          <a:blipFill>
            <a:blip r:embed="rId4"/>
            <a:stretch>
              <a:fillRect l="0" t="0" r="0" b="0"/>
            </a:stretch>
          </a:blipFill>
        </p:spPr>
      </p:sp>
      <p:sp>
        <p:nvSpPr>
          <p:cNvPr name="Freeform 8" id="8"/>
          <p:cNvSpPr/>
          <p:nvPr/>
        </p:nvSpPr>
        <p:spPr>
          <a:xfrm flipH="false" flipV="false" rot="0">
            <a:off x="7240216" y="999970"/>
            <a:ext cx="4099373" cy="6492223"/>
          </a:xfrm>
          <a:custGeom>
            <a:avLst/>
            <a:gdLst/>
            <a:ahLst/>
            <a:cxnLst/>
            <a:rect r="r" b="b" t="t" l="l"/>
            <a:pathLst>
              <a:path h="6492223" w="4099373">
                <a:moveTo>
                  <a:pt x="0" y="0"/>
                </a:moveTo>
                <a:lnTo>
                  <a:pt x="4099374" y="0"/>
                </a:lnTo>
                <a:lnTo>
                  <a:pt x="4099374" y="6492224"/>
                </a:lnTo>
                <a:lnTo>
                  <a:pt x="0" y="6492224"/>
                </a:lnTo>
                <a:lnTo>
                  <a:pt x="0" y="0"/>
                </a:lnTo>
                <a:close/>
              </a:path>
            </a:pathLst>
          </a:custGeom>
          <a:blipFill>
            <a:blip r:embed="rId6"/>
            <a:stretch>
              <a:fillRect l="-6242" t="0" r="-6242" b="0"/>
            </a:stretch>
          </a:blipFill>
        </p:spPr>
      </p:sp>
      <p:sp>
        <p:nvSpPr>
          <p:cNvPr name="Freeform 9" id="9"/>
          <p:cNvSpPr/>
          <p:nvPr/>
        </p:nvSpPr>
        <p:spPr>
          <a:xfrm flipH="false" flipV="false" rot="0">
            <a:off x="6619413" y="420582"/>
            <a:ext cx="5149613" cy="7395538"/>
          </a:xfrm>
          <a:custGeom>
            <a:avLst/>
            <a:gdLst/>
            <a:ahLst/>
            <a:cxnLst/>
            <a:rect r="r" b="b" t="t" l="l"/>
            <a:pathLst>
              <a:path h="7395538" w="5149613">
                <a:moveTo>
                  <a:pt x="0" y="0"/>
                </a:moveTo>
                <a:lnTo>
                  <a:pt x="5149613" y="0"/>
                </a:lnTo>
                <a:lnTo>
                  <a:pt x="5149613" y="7395539"/>
                </a:lnTo>
                <a:lnTo>
                  <a:pt x="0" y="7395539"/>
                </a:lnTo>
                <a:lnTo>
                  <a:pt x="0" y="0"/>
                </a:lnTo>
                <a:close/>
              </a:path>
            </a:pathLst>
          </a:custGeom>
          <a:blipFill>
            <a:blip r:embed="rId7"/>
            <a:stretch>
              <a:fillRect l="-1205" t="0" r="-1205" b="-3161"/>
            </a:stretch>
          </a:blipFill>
        </p:spPr>
      </p:sp>
      <p:sp>
        <p:nvSpPr>
          <p:cNvPr name="Freeform 10" id="10"/>
          <p:cNvSpPr/>
          <p:nvPr/>
        </p:nvSpPr>
        <p:spPr>
          <a:xfrm flipH="false" flipV="false" rot="0">
            <a:off x="-3312225" y="5869551"/>
            <a:ext cx="4117898" cy="2363758"/>
          </a:xfrm>
          <a:custGeom>
            <a:avLst/>
            <a:gdLst/>
            <a:ahLst/>
            <a:cxnLst/>
            <a:rect r="r" b="b" t="t" l="l"/>
            <a:pathLst>
              <a:path h="2363758" w="4117898">
                <a:moveTo>
                  <a:pt x="0" y="0"/>
                </a:moveTo>
                <a:lnTo>
                  <a:pt x="4117899" y="0"/>
                </a:lnTo>
                <a:lnTo>
                  <a:pt x="4117899" y="2363758"/>
                </a:lnTo>
                <a:lnTo>
                  <a:pt x="0" y="2363758"/>
                </a:lnTo>
                <a:lnTo>
                  <a:pt x="0" y="0"/>
                </a:lnTo>
                <a:close/>
              </a:path>
            </a:pathLst>
          </a:custGeom>
          <a:blipFill>
            <a:blip r:embed="rId8"/>
            <a:stretch>
              <a:fillRect l="-47705" t="0" r="-47705" b="0"/>
            </a:stretch>
          </a:blipFill>
        </p:spPr>
      </p:sp>
      <p:sp>
        <p:nvSpPr>
          <p:cNvPr name="Freeform 11" id="11"/>
          <p:cNvSpPr/>
          <p:nvPr/>
        </p:nvSpPr>
        <p:spPr>
          <a:xfrm flipH="false" flipV="false" rot="0">
            <a:off x="7240216" y="8525633"/>
            <a:ext cx="4117898" cy="2363758"/>
          </a:xfrm>
          <a:custGeom>
            <a:avLst/>
            <a:gdLst/>
            <a:ahLst/>
            <a:cxnLst/>
            <a:rect r="r" b="b" t="t" l="l"/>
            <a:pathLst>
              <a:path h="2363758" w="4117898">
                <a:moveTo>
                  <a:pt x="0" y="0"/>
                </a:moveTo>
                <a:lnTo>
                  <a:pt x="4117899" y="0"/>
                </a:lnTo>
                <a:lnTo>
                  <a:pt x="4117899" y="2363759"/>
                </a:lnTo>
                <a:lnTo>
                  <a:pt x="0" y="2363759"/>
                </a:lnTo>
                <a:lnTo>
                  <a:pt x="0" y="0"/>
                </a:lnTo>
                <a:close/>
              </a:path>
            </a:pathLst>
          </a:custGeom>
          <a:blipFill>
            <a:blip r:embed="rId8"/>
            <a:stretch>
              <a:fillRect l="-47705" t="0" r="-47705" b="0"/>
            </a:stretch>
          </a:blipFill>
        </p:spPr>
      </p:sp>
      <p:sp>
        <p:nvSpPr>
          <p:cNvPr name="Freeform 12" id="12"/>
          <p:cNvSpPr/>
          <p:nvPr/>
        </p:nvSpPr>
        <p:spPr>
          <a:xfrm flipH="false" flipV="false" rot="0">
            <a:off x="17480018" y="5869551"/>
            <a:ext cx="4117898" cy="2363758"/>
          </a:xfrm>
          <a:custGeom>
            <a:avLst/>
            <a:gdLst/>
            <a:ahLst/>
            <a:cxnLst/>
            <a:rect r="r" b="b" t="t" l="l"/>
            <a:pathLst>
              <a:path h="2363758" w="4117898">
                <a:moveTo>
                  <a:pt x="0" y="0"/>
                </a:moveTo>
                <a:lnTo>
                  <a:pt x="4117898" y="0"/>
                </a:lnTo>
                <a:lnTo>
                  <a:pt x="4117898" y="2363758"/>
                </a:lnTo>
                <a:lnTo>
                  <a:pt x="0" y="2363758"/>
                </a:lnTo>
                <a:lnTo>
                  <a:pt x="0" y="0"/>
                </a:lnTo>
                <a:close/>
              </a:path>
            </a:pathLst>
          </a:custGeom>
          <a:blipFill>
            <a:blip r:embed="rId8"/>
            <a:stretch>
              <a:fillRect l="-47705" t="0" r="-47705" b="0"/>
            </a:stretch>
          </a:blipFill>
        </p:spPr>
      </p:sp>
      <p:sp>
        <p:nvSpPr>
          <p:cNvPr name="TextBox 13" id="13"/>
          <p:cNvSpPr txBox="true"/>
          <p:nvPr/>
        </p:nvSpPr>
        <p:spPr>
          <a:xfrm rot="0">
            <a:off x="7653055" y="8662946"/>
            <a:ext cx="3304879" cy="378036"/>
          </a:xfrm>
          <a:prstGeom prst="rect">
            <a:avLst/>
          </a:prstGeom>
        </p:spPr>
        <p:txBody>
          <a:bodyPr anchor="t" rtlCol="false" tIns="0" lIns="0" bIns="0" rIns="0">
            <a:spAutoFit/>
          </a:bodyPr>
          <a:lstStyle/>
          <a:p>
            <a:pPr algn="ctr" marL="0" indent="0" lvl="0">
              <a:lnSpc>
                <a:spcPts val="3189"/>
              </a:lnSpc>
              <a:spcBef>
                <a:spcPct val="0"/>
              </a:spcBef>
            </a:pPr>
            <a:r>
              <a:rPr lang="en-US" sz="2278">
                <a:solidFill>
                  <a:srgbClr val="825C2B"/>
                </a:solidFill>
                <a:latin typeface="DM Serif Display"/>
                <a:ea typeface="DM Serif Display"/>
                <a:cs typeface="DM Serif Display"/>
                <a:sym typeface="DM Serif Display"/>
              </a:rPr>
              <a:t>The Garden at Englewood</a:t>
            </a:r>
          </a:p>
        </p:txBody>
      </p:sp>
      <p:sp>
        <p:nvSpPr>
          <p:cNvPr name="TextBox 14" id="14"/>
          <p:cNvSpPr txBox="true"/>
          <p:nvPr/>
        </p:nvSpPr>
        <p:spPr>
          <a:xfrm rot="0">
            <a:off x="8833337" y="9002882"/>
            <a:ext cx="944316" cy="378036"/>
          </a:xfrm>
          <a:prstGeom prst="rect">
            <a:avLst/>
          </a:prstGeom>
        </p:spPr>
        <p:txBody>
          <a:bodyPr anchor="t" rtlCol="false" tIns="0" lIns="0" bIns="0" rIns="0">
            <a:spAutoFit/>
          </a:bodyPr>
          <a:lstStyle/>
          <a:p>
            <a:pPr algn="ctr">
              <a:lnSpc>
                <a:spcPts val="3189"/>
              </a:lnSpc>
              <a:spcBef>
                <a:spcPct val="0"/>
              </a:spcBef>
            </a:pPr>
            <a:r>
              <a:rPr lang="en-US" sz="2278">
                <a:solidFill>
                  <a:srgbClr val="825C2B"/>
                </a:solidFill>
                <a:latin typeface="DM Serif Display"/>
                <a:ea typeface="DM Serif Display"/>
                <a:cs typeface="DM Serif Display"/>
                <a:sym typeface="DM Serif Display"/>
              </a:rPr>
              <a:t>( 1907 ) </a:t>
            </a:r>
          </a:p>
        </p:txBody>
      </p:sp>
      <p:sp>
        <p:nvSpPr>
          <p:cNvPr name="TextBox 15" id="15"/>
          <p:cNvSpPr txBox="true"/>
          <p:nvPr/>
        </p:nvSpPr>
        <p:spPr>
          <a:xfrm rot="0">
            <a:off x="4385674" y="9352342"/>
            <a:ext cx="9839641" cy="1087036"/>
          </a:xfrm>
          <a:prstGeom prst="rect">
            <a:avLst/>
          </a:prstGeom>
        </p:spPr>
        <p:txBody>
          <a:bodyPr anchor="t" rtlCol="false" tIns="0" lIns="0" bIns="0" rIns="0">
            <a:spAutoFit/>
          </a:bodyPr>
          <a:lstStyle/>
          <a:p>
            <a:pPr algn="ctr">
              <a:lnSpc>
                <a:spcPts val="2201"/>
              </a:lnSpc>
            </a:pPr>
            <a:r>
              <a:rPr lang="en-US" sz="1572">
                <a:solidFill>
                  <a:srgbClr val="825C2B"/>
                </a:solidFill>
                <a:latin typeface="PT Serif"/>
                <a:ea typeface="PT Serif"/>
                <a:cs typeface="PT Serif"/>
                <a:sym typeface="PT Serif"/>
              </a:rPr>
              <a:t>Oil on canvas, 65.8 x 48.4 cm</a:t>
            </a:r>
          </a:p>
          <a:p>
            <a:pPr algn="ctr">
              <a:lnSpc>
                <a:spcPts val="2201"/>
              </a:lnSpc>
            </a:pPr>
            <a:r>
              <a:rPr lang="en-US" sz="1572">
                <a:solidFill>
                  <a:srgbClr val="825C2B"/>
                </a:solidFill>
                <a:latin typeface="PT Serif"/>
                <a:ea typeface="PT Serif"/>
                <a:cs typeface="PT Serif"/>
                <a:sym typeface="PT Serif"/>
              </a:rPr>
              <a:t>Collection: The Woodstock Art Gallery</a:t>
            </a:r>
          </a:p>
          <a:p>
            <a:pPr algn="ctr">
              <a:lnSpc>
                <a:spcPts val="2201"/>
              </a:lnSpc>
            </a:pPr>
          </a:p>
          <a:p>
            <a:pPr algn="ctr" marL="0" indent="0" lvl="0">
              <a:lnSpc>
                <a:spcPts val="2201"/>
              </a:lnSpc>
              <a:spcBef>
                <a:spcPct val="0"/>
              </a:spcBef>
            </a:pPr>
          </a:p>
        </p:txBody>
      </p:sp>
      <p:sp>
        <p:nvSpPr>
          <p:cNvPr name="TextBox 16" id="16"/>
          <p:cNvSpPr txBox="true"/>
          <p:nvPr/>
        </p:nvSpPr>
        <p:spPr>
          <a:xfrm rot="0">
            <a:off x="-6113296" y="6696260"/>
            <a:ext cx="9839641" cy="1087036"/>
          </a:xfrm>
          <a:prstGeom prst="rect">
            <a:avLst/>
          </a:prstGeom>
        </p:spPr>
        <p:txBody>
          <a:bodyPr anchor="t" rtlCol="false" tIns="0" lIns="0" bIns="0" rIns="0">
            <a:spAutoFit/>
          </a:bodyPr>
          <a:lstStyle/>
          <a:p>
            <a:pPr algn="ctr">
              <a:lnSpc>
                <a:spcPts val="2201"/>
              </a:lnSpc>
            </a:pPr>
            <a:r>
              <a:rPr lang="en-US" sz="1572">
                <a:solidFill>
                  <a:srgbClr val="825C2B"/>
                </a:solidFill>
                <a:latin typeface="PT Serif"/>
                <a:ea typeface="PT Serif"/>
                <a:cs typeface="PT Serif"/>
                <a:sym typeface="PT Serif"/>
              </a:rPr>
              <a:t>Oil on canvas, 22.7 x 28.8 cm </a:t>
            </a:r>
          </a:p>
          <a:p>
            <a:pPr algn="ctr">
              <a:lnSpc>
                <a:spcPts val="2201"/>
              </a:lnSpc>
            </a:pPr>
            <a:r>
              <a:rPr lang="en-US" sz="1572">
                <a:solidFill>
                  <a:srgbClr val="825C2B"/>
                </a:solidFill>
                <a:latin typeface="PT Serif"/>
                <a:ea typeface="PT Serif"/>
                <a:cs typeface="PT Serif"/>
                <a:sym typeface="PT Serif"/>
              </a:rPr>
              <a:t>Collection: The Woodstock Art Gallery</a:t>
            </a:r>
          </a:p>
          <a:p>
            <a:pPr algn="ctr">
              <a:lnSpc>
                <a:spcPts val="2201"/>
              </a:lnSpc>
            </a:pPr>
          </a:p>
          <a:p>
            <a:pPr algn="ctr" marL="0" indent="0" lvl="0">
              <a:lnSpc>
                <a:spcPts val="2201"/>
              </a:lnSpc>
              <a:spcBef>
                <a:spcPct val="0"/>
              </a:spcBef>
            </a:pPr>
          </a:p>
        </p:txBody>
      </p:sp>
      <p:sp>
        <p:nvSpPr>
          <p:cNvPr name="TextBox 17" id="17"/>
          <p:cNvSpPr txBox="true"/>
          <p:nvPr/>
        </p:nvSpPr>
        <p:spPr>
          <a:xfrm rot="0">
            <a:off x="14694543" y="6696260"/>
            <a:ext cx="9839641" cy="1087036"/>
          </a:xfrm>
          <a:prstGeom prst="rect">
            <a:avLst/>
          </a:prstGeom>
        </p:spPr>
        <p:txBody>
          <a:bodyPr anchor="t" rtlCol="false" tIns="0" lIns="0" bIns="0" rIns="0">
            <a:spAutoFit/>
          </a:bodyPr>
          <a:lstStyle/>
          <a:p>
            <a:pPr algn="ctr">
              <a:lnSpc>
                <a:spcPts val="2201"/>
              </a:lnSpc>
            </a:pPr>
            <a:r>
              <a:rPr lang="en-US" sz="1572">
                <a:solidFill>
                  <a:srgbClr val="825C2B"/>
                </a:solidFill>
                <a:latin typeface="PT Serif"/>
                <a:ea typeface="PT Serif"/>
                <a:cs typeface="PT Serif"/>
                <a:sym typeface="PT Serif"/>
              </a:rPr>
              <a:t>Oil on canvas, 28.2 x 39.0 cm</a:t>
            </a:r>
          </a:p>
          <a:p>
            <a:pPr algn="ctr">
              <a:lnSpc>
                <a:spcPts val="2201"/>
              </a:lnSpc>
            </a:pPr>
            <a:r>
              <a:rPr lang="en-US" sz="1572">
                <a:solidFill>
                  <a:srgbClr val="825C2B"/>
                </a:solidFill>
                <a:latin typeface="PT Serif"/>
                <a:ea typeface="PT Serif"/>
                <a:cs typeface="PT Serif"/>
                <a:sym typeface="PT Serif"/>
              </a:rPr>
              <a:t>Collection: The Woodstock Art Gallery</a:t>
            </a:r>
          </a:p>
          <a:p>
            <a:pPr algn="ctr">
              <a:lnSpc>
                <a:spcPts val="2201"/>
              </a:lnSpc>
            </a:pPr>
          </a:p>
          <a:p>
            <a:pPr algn="ctr" marL="0" indent="0" lvl="0">
              <a:lnSpc>
                <a:spcPts val="2201"/>
              </a:lnSpc>
              <a:spcBef>
                <a:spcPct val="0"/>
              </a:spcBef>
            </a:pPr>
          </a:p>
        </p:txBody>
      </p:sp>
    </p:spTree>
  </p:cSld>
  <p:clrMapOvr>
    <a:masterClrMapping/>
  </p:clrMapOvr>
  <p:transition spd="slow">
    <p:fade/>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true" flipV="false" rot="0">
            <a:off x="-11670742" y="-1797776"/>
            <a:ext cx="18150445" cy="17053618"/>
          </a:xfrm>
          <a:custGeom>
            <a:avLst/>
            <a:gdLst/>
            <a:ahLst/>
            <a:cxnLst/>
            <a:rect r="r" b="b" t="t" l="l"/>
            <a:pathLst>
              <a:path h="17053618" w="18150445">
                <a:moveTo>
                  <a:pt x="18150445" y="0"/>
                </a:moveTo>
                <a:lnTo>
                  <a:pt x="0" y="0"/>
                </a:lnTo>
                <a:lnTo>
                  <a:pt x="0" y="17053618"/>
                </a:lnTo>
                <a:lnTo>
                  <a:pt x="18150445" y="17053618"/>
                </a:lnTo>
                <a:lnTo>
                  <a:pt x="18150445" y="0"/>
                </a:lnTo>
                <a:close/>
              </a:path>
            </a:pathLst>
          </a:custGeom>
          <a:blipFill>
            <a:blip r:embed="rId2"/>
            <a:stretch>
              <a:fillRect l="-68710" t="0" r="-361" b="-1244"/>
            </a:stretch>
          </a:blipFill>
        </p:spPr>
      </p:sp>
      <p:sp>
        <p:nvSpPr>
          <p:cNvPr name="Freeform 3" id="3"/>
          <p:cNvSpPr/>
          <p:nvPr/>
        </p:nvSpPr>
        <p:spPr>
          <a:xfrm flipH="false" flipV="false" rot="0">
            <a:off x="6479703" y="-1797776"/>
            <a:ext cx="18150445" cy="17053618"/>
          </a:xfrm>
          <a:custGeom>
            <a:avLst/>
            <a:gdLst/>
            <a:ahLst/>
            <a:cxnLst/>
            <a:rect r="r" b="b" t="t" l="l"/>
            <a:pathLst>
              <a:path h="17053618" w="18150445">
                <a:moveTo>
                  <a:pt x="0" y="0"/>
                </a:moveTo>
                <a:lnTo>
                  <a:pt x="18150444" y="0"/>
                </a:lnTo>
                <a:lnTo>
                  <a:pt x="18150444" y="17053618"/>
                </a:lnTo>
                <a:lnTo>
                  <a:pt x="0" y="17053618"/>
                </a:lnTo>
                <a:lnTo>
                  <a:pt x="0" y="0"/>
                </a:lnTo>
                <a:close/>
              </a:path>
            </a:pathLst>
          </a:custGeom>
          <a:blipFill>
            <a:blip r:embed="rId2"/>
            <a:stretch>
              <a:fillRect l="-68710" t="0" r="-361" b="-1244"/>
            </a:stretch>
          </a:blipFill>
        </p:spPr>
      </p:sp>
      <p:sp>
        <p:nvSpPr>
          <p:cNvPr name="Freeform 4" id="4"/>
          <p:cNvSpPr/>
          <p:nvPr/>
        </p:nvSpPr>
        <p:spPr>
          <a:xfrm flipH="false" flipV="false" rot="0">
            <a:off x="8342968" y="1638270"/>
            <a:ext cx="5290748" cy="2622721"/>
          </a:xfrm>
          <a:custGeom>
            <a:avLst/>
            <a:gdLst/>
            <a:ahLst/>
            <a:cxnLst/>
            <a:rect r="r" b="b" t="t" l="l"/>
            <a:pathLst>
              <a:path h="2622721" w="5290748">
                <a:moveTo>
                  <a:pt x="0" y="0"/>
                </a:moveTo>
                <a:lnTo>
                  <a:pt x="5290748" y="0"/>
                </a:lnTo>
                <a:lnTo>
                  <a:pt x="5290748" y="2622720"/>
                </a:lnTo>
                <a:lnTo>
                  <a:pt x="0" y="2622720"/>
                </a:lnTo>
                <a:lnTo>
                  <a:pt x="0" y="0"/>
                </a:lnTo>
                <a:close/>
              </a:path>
            </a:pathLst>
          </a:custGeom>
          <a:blipFill>
            <a:blip r:embed="rId3"/>
            <a:stretch>
              <a:fillRect l="0" t="-22317" r="0" b="-22317"/>
            </a:stretch>
          </a:blipFill>
        </p:spPr>
      </p:sp>
      <p:sp>
        <p:nvSpPr>
          <p:cNvPr name="Freeform 5" id="5"/>
          <p:cNvSpPr/>
          <p:nvPr/>
        </p:nvSpPr>
        <p:spPr>
          <a:xfrm flipH="false" flipV="false" rot="0">
            <a:off x="7932418" y="1229408"/>
            <a:ext cx="5944613" cy="3440445"/>
          </a:xfrm>
          <a:custGeom>
            <a:avLst/>
            <a:gdLst/>
            <a:ahLst/>
            <a:cxnLst/>
            <a:rect r="r" b="b" t="t" l="l"/>
            <a:pathLst>
              <a:path h="3440445" w="5944613">
                <a:moveTo>
                  <a:pt x="0" y="0"/>
                </a:moveTo>
                <a:lnTo>
                  <a:pt x="5944614" y="0"/>
                </a:lnTo>
                <a:lnTo>
                  <a:pt x="5944614" y="3440445"/>
                </a:lnTo>
                <a:lnTo>
                  <a:pt x="0" y="3440445"/>
                </a:lnTo>
                <a:lnTo>
                  <a:pt x="0" y="0"/>
                </a:lnTo>
                <a:close/>
              </a:path>
            </a:pathLst>
          </a:custGeom>
          <a:blipFill>
            <a:blip r:embed="rId4"/>
            <a:stretch>
              <a:fillRect l="0" t="0" r="0" b="0"/>
            </a:stretch>
          </a:blipFill>
        </p:spPr>
      </p:sp>
      <p:sp>
        <p:nvSpPr>
          <p:cNvPr name="Freeform 6" id="6"/>
          <p:cNvSpPr/>
          <p:nvPr/>
        </p:nvSpPr>
        <p:spPr>
          <a:xfrm flipH="false" flipV="false" rot="0">
            <a:off x="379748" y="885939"/>
            <a:ext cx="3579905" cy="5669535"/>
          </a:xfrm>
          <a:custGeom>
            <a:avLst/>
            <a:gdLst/>
            <a:ahLst/>
            <a:cxnLst/>
            <a:rect r="r" b="b" t="t" l="l"/>
            <a:pathLst>
              <a:path h="5669535" w="3579905">
                <a:moveTo>
                  <a:pt x="0" y="0"/>
                </a:moveTo>
                <a:lnTo>
                  <a:pt x="3579905" y="0"/>
                </a:lnTo>
                <a:lnTo>
                  <a:pt x="3579905" y="5669535"/>
                </a:lnTo>
                <a:lnTo>
                  <a:pt x="0" y="5669535"/>
                </a:lnTo>
                <a:lnTo>
                  <a:pt x="0" y="0"/>
                </a:lnTo>
                <a:close/>
              </a:path>
            </a:pathLst>
          </a:custGeom>
          <a:blipFill>
            <a:blip r:embed="rId5"/>
            <a:stretch>
              <a:fillRect l="-6242" t="0" r="-6242" b="0"/>
            </a:stretch>
          </a:blipFill>
        </p:spPr>
      </p:sp>
      <p:sp>
        <p:nvSpPr>
          <p:cNvPr name="Freeform 7" id="7"/>
          <p:cNvSpPr/>
          <p:nvPr/>
        </p:nvSpPr>
        <p:spPr>
          <a:xfrm flipH="false" flipV="false" rot="0">
            <a:off x="-162387" y="379971"/>
            <a:ext cx="4497059" cy="6458383"/>
          </a:xfrm>
          <a:custGeom>
            <a:avLst/>
            <a:gdLst/>
            <a:ahLst/>
            <a:cxnLst/>
            <a:rect r="r" b="b" t="t" l="l"/>
            <a:pathLst>
              <a:path h="6458383" w="4497059">
                <a:moveTo>
                  <a:pt x="0" y="0"/>
                </a:moveTo>
                <a:lnTo>
                  <a:pt x="4497059" y="0"/>
                </a:lnTo>
                <a:lnTo>
                  <a:pt x="4497059" y="6458383"/>
                </a:lnTo>
                <a:lnTo>
                  <a:pt x="0" y="6458383"/>
                </a:lnTo>
                <a:lnTo>
                  <a:pt x="0" y="0"/>
                </a:lnTo>
                <a:close/>
              </a:path>
            </a:pathLst>
          </a:custGeom>
          <a:blipFill>
            <a:blip r:embed="rId6"/>
            <a:stretch>
              <a:fillRect l="-1205" t="0" r="-1205" b="-3161"/>
            </a:stretch>
          </a:blipFill>
        </p:spPr>
      </p:sp>
      <p:sp>
        <p:nvSpPr>
          <p:cNvPr name="Freeform 8" id="8"/>
          <p:cNvSpPr/>
          <p:nvPr/>
        </p:nvSpPr>
        <p:spPr>
          <a:xfrm flipH="false" flipV="false" rot="0">
            <a:off x="379748" y="7457958"/>
            <a:ext cx="3596082" cy="2064225"/>
          </a:xfrm>
          <a:custGeom>
            <a:avLst/>
            <a:gdLst/>
            <a:ahLst/>
            <a:cxnLst/>
            <a:rect r="r" b="b" t="t" l="l"/>
            <a:pathLst>
              <a:path h="2064225" w="3596082">
                <a:moveTo>
                  <a:pt x="0" y="0"/>
                </a:moveTo>
                <a:lnTo>
                  <a:pt x="3596083" y="0"/>
                </a:lnTo>
                <a:lnTo>
                  <a:pt x="3596083" y="2064225"/>
                </a:lnTo>
                <a:lnTo>
                  <a:pt x="0" y="2064225"/>
                </a:lnTo>
                <a:lnTo>
                  <a:pt x="0" y="0"/>
                </a:lnTo>
                <a:close/>
              </a:path>
            </a:pathLst>
          </a:custGeom>
          <a:blipFill>
            <a:blip r:embed="rId7"/>
            <a:stretch>
              <a:fillRect l="-47705" t="0" r="-47705" b="0"/>
            </a:stretch>
          </a:blipFill>
        </p:spPr>
      </p:sp>
      <p:sp>
        <p:nvSpPr>
          <p:cNvPr name="Freeform 9" id="9"/>
          <p:cNvSpPr/>
          <p:nvPr/>
        </p:nvSpPr>
        <p:spPr>
          <a:xfrm flipH="false" flipV="false" rot="0">
            <a:off x="9321972" y="5138451"/>
            <a:ext cx="3596082" cy="2064225"/>
          </a:xfrm>
          <a:custGeom>
            <a:avLst/>
            <a:gdLst/>
            <a:ahLst/>
            <a:cxnLst/>
            <a:rect r="r" b="b" t="t" l="l"/>
            <a:pathLst>
              <a:path h="2064225" w="3596082">
                <a:moveTo>
                  <a:pt x="0" y="0"/>
                </a:moveTo>
                <a:lnTo>
                  <a:pt x="3596082" y="0"/>
                </a:lnTo>
                <a:lnTo>
                  <a:pt x="3596082" y="2064225"/>
                </a:lnTo>
                <a:lnTo>
                  <a:pt x="0" y="2064225"/>
                </a:lnTo>
                <a:lnTo>
                  <a:pt x="0" y="0"/>
                </a:lnTo>
                <a:close/>
              </a:path>
            </a:pathLst>
          </a:custGeom>
          <a:blipFill>
            <a:blip r:embed="rId7"/>
            <a:stretch>
              <a:fillRect l="-47705" t="0" r="-47705" b="0"/>
            </a:stretch>
          </a:blipFill>
        </p:spPr>
      </p:sp>
      <p:sp>
        <p:nvSpPr>
          <p:cNvPr name="TextBox 10" id="10"/>
          <p:cNvSpPr txBox="true"/>
          <p:nvPr/>
        </p:nvSpPr>
        <p:spPr>
          <a:xfrm rot="0">
            <a:off x="740273" y="7573042"/>
            <a:ext cx="2886088" cy="334959"/>
          </a:xfrm>
          <a:prstGeom prst="rect">
            <a:avLst/>
          </a:prstGeom>
        </p:spPr>
        <p:txBody>
          <a:bodyPr anchor="t" rtlCol="false" tIns="0" lIns="0" bIns="0" rIns="0">
            <a:spAutoFit/>
          </a:bodyPr>
          <a:lstStyle/>
          <a:p>
            <a:pPr algn="ctr" marL="0" indent="0" lvl="0">
              <a:lnSpc>
                <a:spcPts val="2785"/>
              </a:lnSpc>
              <a:spcBef>
                <a:spcPct val="0"/>
              </a:spcBef>
            </a:pPr>
            <a:r>
              <a:rPr lang="en-US" sz="1989">
                <a:solidFill>
                  <a:srgbClr val="825C2B"/>
                </a:solidFill>
                <a:latin typeface="DM Serif Display"/>
                <a:ea typeface="DM Serif Display"/>
                <a:cs typeface="DM Serif Display"/>
                <a:sym typeface="DM Serif Display"/>
              </a:rPr>
              <a:t>The Garden at Englewood</a:t>
            </a:r>
          </a:p>
        </p:txBody>
      </p:sp>
      <p:sp>
        <p:nvSpPr>
          <p:cNvPr name="TextBox 11" id="11"/>
          <p:cNvSpPr txBox="true"/>
          <p:nvPr/>
        </p:nvSpPr>
        <p:spPr>
          <a:xfrm rot="0">
            <a:off x="1770990" y="7869901"/>
            <a:ext cx="824653" cy="334959"/>
          </a:xfrm>
          <a:prstGeom prst="rect">
            <a:avLst/>
          </a:prstGeom>
        </p:spPr>
        <p:txBody>
          <a:bodyPr anchor="t" rtlCol="false" tIns="0" lIns="0" bIns="0" rIns="0">
            <a:spAutoFit/>
          </a:bodyPr>
          <a:lstStyle/>
          <a:p>
            <a:pPr algn="ctr">
              <a:lnSpc>
                <a:spcPts val="2785"/>
              </a:lnSpc>
              <a:spcBef>
                <a:spcPct val="0"/>
              </a:spcBef>
            </a:pPr>
            <a:r>
              <a:rPr lang="en-US" sz="1989">
                <a:solidFill>
                  <a:srgbClr val="825C2B"/>
                </a:solidFill>
                <a:latin typeface="DM Serif Display"/>
                <a:ea typeface="DM Serif Display"/>
                <a:cs typeface="DM Serif Display"/>
                <a:sym typeface="DM Serif Display"/>
              </a:rPr>
              <a:t>( 1907 ) </a:t>
            </a:r>
          </a:p>
        </p:txBody>
      </p:sp>
      <p:sp>
        <p:nvSpPr>
          <p:cNvPr name="TextBox 12" id="12"/>
          <p:cNvSpPr txBox="true"/>
          <p:nvPr/>
        </p:nvSpPr>
        <p:spPr>
          <a:xfrm rot="0">
            <a:off x="-2113069" y="8176286"/>
            <a:ext cx="8592771" cy="952909"/>
          </a:xfrm>
          <a:prstGeom prst="rect">
            <a:avLst/>
          </a:prstGeom>
        </p:spPr>
        <p:txBody>
          <a:bodyPr anchor="t" rtlCol="false" tIns="0" lIns="0" bIns="0" rIns="0">
            <a:spAutoFit/>
          </a:bodyPr>
          <a:lstStyle/>
          <a:p>
            <a:pPr algn="ctr">
              <a:lnSpc>
                <a:spcPts val="1922"/>
              </a:lnSpc>
            </a:pPr>
            <a:r>
              <a:rPr lang="en-US" sz="1373">
                <a:solidFill>
                  <a:srgbClr val="825C2B"/>
                </a:solidFill>
                <a:latin typeface="PT Serif"/>
                <a:ea typeface="PT Serif"/>
                <a:cs typeface="PT Serif"/>
                <a:sym typeface="PT Serif"/>
              </a:rPr>
              <a:t>Oil on canvas, 65.8 x 48.4 cm</a:t>
            </a:r>
          </a:p>
          <a:p>
            <a:pPr algn="ctr">
              <a:lnSpc>
                <a:spcPts val="1922"/>
              </a:lnSpc>
            </a:pPr>
            <a:r>
              <a:rPr lang="en-US" sz="1373">
                <a:solidFill>
                  <a:srgbClr val="825C2B"/>
                </a:solidFill>
                <a:latin typeface="PT Serif"/>
                <a:ea typeface="PT Serif"/>
                <a:cs typeface="PT Serif"/>
                <a:sym typeface="PT Serif"/>
              </a:rPr>
              <a:t>Collection: The Woodstock Art Gallery</a:t>
            </a:r>
          </a:p>
          <a:p>
            <a:pPr algn="ctr">
              <a:lnSpc>
                <a:spcPts val="1922"/>
              </a:lnSpc>
            </a:pPr>
          </a:p>
          <a:p>
            <a:pPr algn="ctr" marL="0" indent="0" lvl="0">
              <a:lnSpc>
                <a:spcPts val="1922"/>
              </a:lnSpc>
              <a:spcBef>
                <a:spcPct val="0"/>
              </a:spcBef>
            </a:pPr>
          </a:p>
        </p:txBody>
      </p:sp>
      <p:sp>
        <p:nvSpPr>
          <p:cNvPr name="TextBox 13" id="13"/>
          <p:cNvSpPr txBox="true"/>
          <p:nvPr/>
        </p:nvSpPr>
        <p:spPr>
          <a:xfrm rot="0">
            <a:off x="10547036" y="5253536"/>
            <a:ext cx="1277640" cy="334959"/>
          </a:xfrm>
          <a:prstGeom prst="rect">
            <a:avLst/>
          </a:prstGeom>
        </p:spPr>
        <p:txBody>
          <a:bodyPr anchor="t" rtlCol="false" tIns="0" lIns="0" bIns="0" rIns="0">
            <a:spAutoFit/>
          </a:bodyPr>
          <a:lstStyle/>
          <a:p>
            <a:pPr algn="ctr" marL="0" indent="0" lvl="0">
              <a:lnSpc>
                <a:spcPts val="2785"/>
              </a:lnSpc>
              <a:spcBef>
                <a:spcPct val="0"/>
              </a:spcBef>
            </a:pPr>
            <a:r>
              <a:rPr lang="en-US" sz="1989">
                <a:solidFill>
                  <a:srgbClr val="825C2B"/>
                </a:solidFill>
                <a:latin typeface="DM Serif Display"/>
                <a:ea typeface="DM Serif Display"/>
                <a:cs typeface="DM Serif Display"/>
                <a:sym typeface="DM Serif Display"/>
              </a:rPr>
              <a:t>St. Bernard</a:t>
            </a:r>
          </a:p>
        </p:txBody>
      </p:sp>
      <p:sp>
        <p:nvSpPr>
          <p:cNvPr name="TextBox 14" id="14"/>
          <p:cNvSpPr txBox="true"/>
          <p:nvPr/>
        </p:nvSpPr>
        <p:spPr>
          <a:xfrm rot="0">
            <a:off x="10801163" y="5550395"/>
            <a:ext cx="769387" cy="334959"/>
          </a:xfrm>
          <a:prstGeom prst="rect">
            <a:avLst/>
          </a:prstGeom>
        </p:spPr>
        <p:txBody>
          <a:bodyPr anchor="t" rtlCol="false" tIns="0" lIns="0" bIns="0" rIns="0">
            <a:spAutoFit/>
          </a:bodyPr>
          <a:lstStyle/>
          <a:p>
            <a:pPr algn="ctr">
              <a:lnSpc>
                <a:spcPts val="2785"/>
              </a:lnSpc>
              <a:spcBef>
                <a:spcPct val="0"/>
              </a:spcBef>
            </a:pPr>
            <a:r>
              <a:rPr lang="en-US" sz="1989">
                <a:solidFill>
                  <a:srgbClr val="825C2B"/>
                </a:solidFill>
                <a:latin typeface="DM Serif Display"/>
                <a:ea typeface="DM Serif Display"/>
                <a:cs typeface="DM Serif Display"/>
                <a:sym typeface="DM Serif Display"/>
              </a:rPr>
              <a:t>( 1897 )</a:t>
            </a:r>
          </a:p>
        </p:txBody>
      </p:sp>
      <p:sp>
        <p:nvSpPr>
          <p:cNvPr name="TextBox 15" id="15"/>
          <p:cNvSpPr txBox="true"/>
          <p:nvPr/>
        </p:nvSpPr>
        <p:spPr>
          <a:xfrm rot="0">
            <a:off x="6889470" y="5856779"/>
            <a:ext cx="8592771" cy="952909"/>
          </a:xfrm>
          <a:prstGeom prst="rect">
            <a:avLst/>
          </a:prstGeom>
        </p:spPr>
        <p:txBody>
          <a:bodyPr anchor="t" rtlCol="false" tIns="0" lIns="0" bIns="0" rIns="0">
            <a:spAutoFit/>
          </a:bodyPr>
          <a:lstStyle/>
          <a:p>
            <a:pPr algn="ctr">
              <a:lnSpc>
                <a:spcPts val="1922"/>
              </a:lnSpc>
            </a:pPr>
            <a:r>
              <a:rPr lang="en-US" sz="1373">
                <a:solidFill>
                  <a:srgbClr val="825C2B"/>
                </a:solidFill>
                <a:latin typeface="PT Serif"/>
                <a:ea typeface="PT Serif"/>
                <a:cs typeface="PT Serif"/>
                <a:sym typeface="PT Serif"/>
              </a:rPr>
              <a:t>Oil on canvas, 28.2 x 39.0 cm</a:t>
            </a:r>
          </a:p>
          <a:p>
            <a:pPr algn="ctr">
              <a:lnSpc>
                <a:spcPts val="1922"/>
              </a:lnSpc>
            </a:pPr>
            <a:r>
              <a:rPr lang="en-US" sz="1373">
                <a:solidFill>
                  <a:srgbClr val="825C2B"/>
                </a:solidFill>
                <a:latin typeface="PT Serif"/>
                <a:ea typeface="PT Serif"/>
                <a:cs typeface="PT Serif"/>
                <a:sym typeface="PT Serif"/>
              </a:rPr>
              <a:t>Collection: The Woodstock Art Gallery</a:t>
            </a:r>
          </a:p>
          <a:p>
            <a:pPr algn="ctr">
              <a:lnSpc>
                <a:spcPts val="1922"/>
              </a:lnSpc>
            </a:pPr>
          </a:p>
          <a:p>
            <a:pPr algn="ctr" marL="0" indent="0" lvl="0">
              <a:lnSpc>
                <a:spcPts val="1922"/>
              </a:lnSpc>
              <a:spcBef>
                <a:spcPct val="0"/>
              </a:spcBef>
            </a:pPr>
          </a:p>
        </p:txBody>
      </p:sp>
    </p:spTree>
  </p:cSld>
  <p:clrMapOvr>
    <a:masterClrMapping/>
  </p:clrMapOvr>
  <p:transition spd="slow">
    <p:fade/>
  </p:transition>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8953354"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7856" t="0" r="0" b="-516"/>
            </a:stretch>
          </a:blipFill>
        </p:spPr>
      </p:sp>
      <p:sp>
        <p:nvSpPr>
          <p:cNvPr name="Freeform 3" id="3"/>
          <p:cNvSpPr/>
          <p:nvPr/>
        </p:nvSpPr>
        <p:spPr>
          <a:xfrm flipH="false" flipV="false" rot="0">
            <a:off x="-1703206" y="5429209"/>
            <a:ext cx="2169211" cy="1245172"/>
          </a:xfrm>
          <a:custGeom>
            <a:avLst/>
            <a:gdLst/>
            <a:ahLst/>
            <a:cxnLst/>
            <a:rect r="r" b="b" t="t" l="l"/>
            <a:pathLst>
              <a:path h="1245172" w="2169211">
                <a:moveTo>
                  <a:pt x="0" y="0"/>
                </a:moveTo>
                <a:lnTo>
                  <a:pt x="2169211" y="0"/>
                </a:lnTo>
                <a:lnTo>
                  <a:pt x="2169211" y="1245172"/>
                </a:lnTo>
                <a:lnTo>
                  <a:pt x="0" y="1245172"/>
                </a:lnTo>
                <a:lnTo>
                  <a:pt x="0" y="0"/>
                </a:lnTo>
                <a:close/>
              </a:path>
            </a:pathLst>
          </a:custGeom>
          <a:blipFill>
            <a:blip r:embed="rId3"/>
            <a:stretch>
              <a:fillRect l="-47705" t="0" r="-47705" b="0"/>
            </a:stretch>
          </a:blipFill>
        </p:spPr>
      </p:sp>
      <p:sp>
        <p:nvSpPr>
          <p:cNvPr name="Freeform 4" id="4"/>
          <p:cNvSpPr/>
          <p:nvPr/>
        </p:nvSpPr>
        <p:spPr>
          <a:xfrm flipH="false" flipV="false" rot="0">
            <a:off x="-1969904" y="1484287"/>
            <a:ext cx="2513096" cy="3554520"/>
          </a:xfrm>
          <a:custGeom>
            <a:avLst/>
            <a:gdLst/>
            <a:ahLst/>
            <a:cxnLst/>
            <a:rect r="r" b="b" t="t" l="l"/>
            <a:pathLst>
              <a:path h="3554520" w="2513096">
                <a:moveTo>
                  <a:pt x="0" y="0"/>
                </a:moveTo>
                <a:lnTo>
                  <a:pt x="2513096" y="0"/>
                </a:lnTo>
                <a:lnTo>
                  <a:pt x="2513096" y="3554520"/>
                </a:lnTo>
                <a:lnTo>
                  <a:pt x="0" y="3554520"/>
                </a:lnTo>
                <a:lnTo>
                  <a:pt x="0" y="0"/>
                </a:lnTo>
                <a:close/>
              </a:path>
            </a:pathLst>
          </a:custGeom>
          <a:blipFill>
            <a:blip r:embed="rId4"/>
            <a:stretch>
              <a:fillRect l="-4573" t="-773" r="0" b="-773"/>
            </a:stretch>
          </a:blipFill>
        </p:spPr>
      </p:sp>
      <p:sp>
        <p:nvSpPr>
          <p:cNvPr name="Freeform 5" id="5"/>
          <p:cNvSpPr/>
          <p:nvPr/>
        </p:nvSpPr>
        <p:spPr>
          <a:xfrm flipH="false" flipV="false" rot="0">
            <a:off x="-2069703" y="1210742"/>
            <a:ext cx="2712694" cy="3895794"/>
          </a:xfrm>
          <a:custGeom>
            <a:avLst/>
            <a:gdLst/>
            <a:ahLst/>
            <a:cxnLst/>
            <a:rect r="r" b="b" t="t" l="l"/>
            <a:pathLst>
              <a:path h="3895794" w="2712694">
                <a:moveTo>
                  <a:pt x="0" y="0"/>
                </a:moveTo>
                <a:lnTo>
                  <a:pt x="2712694" y="0"/>
                </a:lnTo>
                <a:lnTo>
                  <a:pt x="2712694" y="3895794"/>
                </a:lnTo>
                <a:lnTo>
                  <a:pt x="0" y="3895794"/>
                </a:lnTo>
                <a:lnTo>
                  <a:pt x="0" y="0"/>
                </a:lnTo>
                <a:close/>
              </a:path>
            </a:pathLst>
          </a:custGeom>
          <a:blipFill>
            <a:blip r:embed="rId5"/>
            <a:stretch>
              <a:fillRect l="-1205" t="0" r="-1205" b="-3161"/>
            </a:stretch>
          </a:blipFill>
        </p:spPr>
      </p:sp>
      <p:sp>
        <p:nvSpPr>
          <p:cNvPr name="Freeform 6" id="6"/>
          <p:cNvSpPr/>
          <p:nvPr/>
        </p:nvSpPr>
        <p:spPr>
          <a:xfrm flipH="true" flipV="false" rot="0">
            <a:off x="1995268" y="0"/>
            <a:ext cx="10948622" cy="10287000"/>
          </a:xfrm>
          <a:custGeom>
            <a:avLst/>
            <a:gdLst/>
            <a:ahLst/>
            <a:cxnLst/>
            <a:rect r="r" b="b" t="t" l="l"/>
            <a:pathLst>
              <a:path h="10287000" w="10948622">
                <a:moveTo>
                  <a:pt x="10948623" y="0"/>
                </a:moveTo>
                <a:lnTo>
                  <a:pt x="0" y="0"/>
                </a:lnTo>
                <a:lnTo>
                  <a:pt x="0" y="10287000"/>
                </a:lnTo>
                <a:lnTo>
                  <a:pt x="10948623" y="10287000"/>
                </a:lnTo>
                <a:lnTo>
                  <a:pt x="10948623" y="0"/>
                </a:lnTo>
                <a:close/>
              </a:path>
            </a:pathLst>
          </a:custGeom>
          <a:blipFill>
            <a:blip r:embed="rId2"/>
            <a:stretch>
              <a:fillRect l="-68710" t="0" r="-361" b="-1244"/>
            </a:stretch>
          </a:blipFill>
        </p:spPr>
      </p:sp>
      <p:sp>
        <p:nvSpPr>
          <p:cNvPr name="Freeform 7" id="7"/>
          <p:cNvSpPr/>
          <p:nvPr/>
        </p:nvSpPr>
        <p:spPr>
          <a:xfrm flipH="false" flipV="false" rot="0">
            <a:off x="12943891"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8710" t="0" r="-361" b="-1244"/>
            </a:stretch>
          </a:blipFill>
        </p:spPr>
      </p:sp>
      <p:sp>
        <p:nvSpPr>
          <p:cNvPr name="Freeform 8" id="8"/>
          <p:cNvSpPr/>
          <p:nvPr/>
        </p:nvSpPr>
        <p:spPr>
          <a:xfrm flipH="false" flipV="false" rot="0">
            <a:off x="3123248" y="2120975"/>
            <a:ext cx="3089188" cy="1485465"/>
          </a:xfrm>
          <a:custGeom>
            <a:avLst/>
            <a:gdLst/>
            <a:ahLst/>
            <a:cxnLst/>
            <a:rect r="r" b="b" t="t" l="l"/>
            <a:pathLst>
              <a:path h="1485465" w="3089188">
                <a:moveTo>
                  <a:pt x="0" y="0"/>
                </a:moveTo>
                <a:lnTo>
                  <a:pt x="3089188" y="0"/>
                </a:lnTo>
                <a:lnTo>
                  <a:pt x="3089188" y="1485465"/>
                </a:lnTo>
                <a:lnTo>
                  <a:pt x="0" y="1485465"/>
                </a:lnTo>
                <a:lnTo>
                  <a:pt x="0" y="0"/>
                </a:lnTo>
                <a:close/>
              </a:path>
            </a:pathLst>
          </a:custGeom>
          <a:blipFill>
            <a:blip r:embed="rId6"/>
            <a:stretch>
              <a:fillRect l="0" t="-20483" r="-4760" b="-50517"/>
            </a:stretch>
          </a:blipFill>
        </p:spPr>
      </p:sp>
      <p:sp>
        <p:nvSpPr>
          <p:cNvPr name="Freeform 9" id="9"/>
          <p:cNvSpPr/>
          <p:nvPr/>
        </p:nvSpPr>
        <p:spPr>
          <a:xfrm flipH="false" flipV="false" rot="0">
            <a:off x="2874901" y="1826043"/>
            <a:ext cx="3585881" cy="2075328"/>
          </a:xfrm>
          <a:custGeom>
            <a:avLst/>
            <a:gdLst/>
            <a:ahLst/>
            <a:cxnLst/>
            <a:rect r="r" b="b" t="t" l="l"/>
            <a:pathLst>
              <a:path h="2075328" w="3585881">
                <a:moveTo>
                  <a:pt x="0" y="0"/>
                </a:moveTo>
                <a:lnTo>
                  <a:pt x="3585881" y="0"/>
                </a:lnTo>
                <a:lnTo>
                  <a:pt x="3585881" y="2075328"/>
                </a:lnTo>
                <a:lnTo>
                  <a:pt x="0" y="2075328"/>
                </a:lnTo>
                <a:lnTo>
                  <a:pt x="0" y="0"/>
                </a:lnTo>
                <a:close/>
              </a:path>
            </a:pathLst>
          </a:custGeom>
          <a:blipFill>
            <a:blip r:embed="rId7"/>
            <a:stretch>
              <a:fillRect l="0" t="0" r="0" b="0"/>
            </a:stretch>
          </a:blipFill>
        </p:spPr>
      </p:sp>
      <p:sp>
        <p:nvSpPr>
          <p:cNvPr name="Freeform 10" id="10"/>
          <p:cNvSpPr/>
          <p:nvPr/>
        </p:nvSpPr>
        <p:spPr>
          <a:xfrm flipH="false" flipV="false" rot="0">
            <a:off x="14067841" y="2072675"/>
            <a:ext cx="3191459" cy="1582065"/>
          </a:xfrm>
          <a:custGeom>
            <a:avLst/>
            <a:gdLst/>
            <a:ahLst/>
            <a:cxnLst/>
            <a:rect r="r" b="b" t="t" l="l"/>
            <a:pathLst>
              <a:path h="1582065" w="3191459">
                <a:moveTo>
                  <a:pt x="0" y="0"/>
                </a:moveTo>
                <a:lnTo>
                  <a:pt x="3191459" y="0"/>
                </a:lnTo>
                <a:lnTo>
                  <a:pt x="3191459" y="1582065"/>
                </a:lnTo>
                <a:lnTo>
                  <a:pt x="0" y="1582065"/>
                </a:lnTo>
                <a:lnTo>
                  <a:pt x="0" y="0"/>
                </a:lnTo>
                <a:close/>
              </a:path>
            </a:pathLst>
          </a:custGeom>
          <a:blipFill>
            <a:blip r:embed="rId8"/>
            <a:stretch>
              <a:fillRect l="0" t="-22317" r="0" b="-22317"/>
            </a:stretch>
          </a:blipFill>
        </p:spPr>
      </p:sp>
      <p:sp>
        <p:nvSpPr>
          <p:cNvPr name="Freeform 11" id="11"/>
          <p:cNvSpPr/>
          <p:nvPr/>
        </p:nvSpPr>
        <p:spPr>
          <a:xfrm flipH="false" flipV="false" rot="0">
            <a:off x="13820191" y="1826043"/>
            <a:ext cx="3585881" cy="2075328"/>
          </a:xfrm>
          <a:custGeom>
            <a:avLst/>
            <a:gdLst/>
            <a:ahLst/>
            <a:cxnLst/>
            <a:rect r="r" b="b" t="t" l="l"/>
            <a:pathLst>
              <a:path h="2075328" w="3585881">
                <a:moveTo>
                  <a:pt x="0" y="0"/>
                </a:moveTo>
                <a:lnTo>
                  <a:pt x="3585880" y="0"/>
                </a:lnTo>
                <a:lnTo>
                  <a:pt x="3585880" y="2075328"/>
                </a:lnTo>
                <a:lnTo>
                  <a:pt x="0" y="2075328"/>
                </a:lnTo>
                <a:lnTo>
                  <a:pt x="0" y="0"/>
                </a:lnTo>
                <a:close/>
              </a:path>
            </a:pathLst>
          </a:custGeom>
          <a:blipFill>
            <a:blip r:embed="rId7"/>
            <a:stretch>
              <a:fillRect l="0" t="0" r="0" b="0"/>
            </a:stretch>
          </a:blipFill>
        </p:spPr>
      </p:sp>
      <p:sp>
        <p:nvSpPr>
          <p:cNvPr name="Freeform 12" id="12"/>
          <p:cNvSpPr/>
          <p:nvPr/>
        </p:nvSpPr>
        <p:spPr>
          <a:xfrm flipH="false" flipV="false" rot="0">
            <a:off x="9264306" y="1618858"/>
            <a:ext cx="2159453" cy="3419949"/>
          </a:xfrm>
          <a:custGeom>
            <a:avLst/>
            <a:gdLst/>
            <a:ahLst/>
            <a:cxnLst/>
            <a:rect r="r" b="b" t="t" l="l"/>
            <a:pathLst>
              <a:path h="3419949" w="2159453">
                <a:moveTo>
                  <a:pt x="0" y="0"/>
                </a:moveTo>
                <a:lnTo>
                  <a:pt x="2159453" y="0"/>
                </a:lnTo>
                <a:lnTo>
                  <a:pt x="2159453" y="3419949"/>
                </a:lnTo>
                <a:lnTo>
                  <a:pt x="0" y="3419949"/>
                </a:lnTo>
                <a:lnTo>
                  <a:pt x="0" y="0"/>
                </a:lnTo>
                <a:close/>
              </a:path>
            </a:pathLst>
          </a:custGeom>
          <a:blipFill>
            <a:blip r:embed="rId9"/>
            <a:stretch>
              <a:fillRect l="-6242" t="0" r="-6242" b="0"/>
            </a:stretch>
          </a:blipFill>
        </p:spPr>
      </p:sp>
      <p:sp>
        <p:nvSpPr>
          <p:cNvPr name="Freeform 13" id="13"/>
          <p:cNvSpPr/>
          <p:nvPr/>
        </p:nvSpPr>
        <p:spPr>
          <a:xfrm flipH="false" flipV="false" rot="0">
            <a:off x="8937282" y="1313650"/>
            <a:ext cx="2712694" cy="3895794"/>
          </a:xfrm>
          <a:custGeom>
            <a:avLst/>
            <a:gdLst/>
            <a:ahLst/>
            <a:cxnLst/>
            <a:rect r="r" b="b" t="t" l="l"/>
            <a:pathLst>
              <a:path h="3895794" w="2712694">
                <a:moveTo>
                  <a:pt x="0" y="0"/>
                </a:moveTo>
                <a:lnTo>
                  <a:pt x="2712694" y="0"/>
                </a:lnTo>
                <a:lnTo>
                  <a:pt x="2712694" y="3895794"/>
                </a:lnTo>
                <a:lnTo>
                  <a:pt x="0" y="3895794"/>
                </a:lnTo>
                <a:lnTo>
                  <a:pt x="0" y="0"/>
                </a:lnTo>
                <a:close/>
              </a:path>
            </a:pathLst>
          </a:custGeom>
          <a:blipFill>
            <a:blip r:embed="rId5"/>
            <a:stretch>
              <a:fillRect l="-1205" t="0" r="-1205" b="-3161"/>
            </a:stretch>
          </a:blipFill>
        </p:spPr>
      </p:sp>
      <p:sp>
        <p:nvSpPr>
          <p:cNvPr name="TextBox 14" id="14"/>
          <p:cNvSpPr txBox="true"/>
          <p:nvPr/>
        </p:nvSpPr>
        <p:spPr>
          <a:xfrm rot="0">
            <a:off x="-1250362" y="5845909"/>
            <a:ext cx="1263523" cy="700701"/>
          </a:xfrm>
          <a:prstGeom prst="rect">
            <a:avLst/>
          </a:prstGeom>
        </p:spPr>
        <p:txBody>
          <a:bodyPr anchor="t" rtlCol="false" tIns="0" lIns="0" bIns="0" rIns="0">
            <a:spAutoFit/>
          </a:bodyPr>
          <a:lstStyle/>
          <a:p>
            <a:pPr algn="ctr">
              <a:lnSpc>
                <a:spcPts val="1161"/>
              </a:lnSpc>
            </a:pPr>
            <a:r>
              <a:rPr lang="en-US" sz="829">
                <a:solidFill>
                  <a:srgbClr val="825C2B"/>
                </a:solidFill>
                <a:latin typeface="PT Serif"/>
                <a:ea typeface="PT Serif"/>
                <a:cs typeface="PT Serif"/>
                <a:sym typeface="PT Serif"/>
              </a:rPr>
              <a:t>Oil on canvas, 183.8 x134.6 cm </a:t>
            </a:r>
          </a:p>
          <a:p>
            <a:pPr algn="ctr">
              <a:lnSpc>
                <a:spcPts val="1161"/>
              </a:lnSpc>
            </a:pPr>
            <a:r>
              <a:rPr lang="en-US" sz="829">
                <a:solidFill>
                  <a:srgbClr val="825C2B"/>
                </a:solidFill>
                <a:latin typeface="PT Serif"/>
                <a:ea typeface="PT Serif"/>
                <a:cs typeface="PT Serif"/>
                <a:sym typeface="PT Serif"/>
              </a:rPr>
              <a:t>Collection: Art Gallery of Ontario, Toronto (72/14)</a:t>
            </a:r>
          </a:p>
          <a:p>
            <a:pPr algn="ctr" marL="0" indent="0" lvl="0">
              <a:lnSpc>
                <a:spcPts val="1161"/>
              </a:lnSpc>
              <a:spcBef>
                <a:spcPct val="0"/>
              </a:spcBef>
            </a:pPr>
          </a:p>
        </p:txBody>
      </p:sp>
      <p:sp>
        <p:nvSpPr>
          <p:cNvPr name="Freeform 15" id="15"/>
          <p:cNvSpPr/>
          <p:nvPr/>
        </p:nvSpPr>
        <p:spPr>
          <a:xfrm flipH="false" flipV="false" rot="0">
            <a:off x="3705531" y="4184037"/>
            <a:ext cx="2169211" cy="1245172"/>
          </a:xfrm>
          <a:custGeom>
            <a:avLst/>
            <a:gdLst/>
            <a:ahLst/>
            <a:cxnLst/>
            <a:rect r="r" b="b" t="t" l="l"/>
            <a:pathLst>
              <a:path h="1245172" w="2169211">
                <a:moveTo>
                  <a:pt x="0" y="0"/>
                </a:moveTo>
                <a:lnTo>
                  <a:pt x="2169211" y="0"/>
                </a:lnTo>
                <a:lnTo>
                  <a:pt x="2169211" y="1245172"/>
                </a:lnTo>
                <a:lnTo>
                  <a:pt x="0" y="1245172"/>
                </a:lnTo>
                <a:lnTo>
                  <a:pt x="0" y="0"/>
                </a:lnTo>
                <a:close/>
              </a:path>
            </a:pathLst>
          </a:custGeom>
          <a:blipFill>
            <a:blip r:embed="rId3"/>
            <a:stretch>
              <a:fillRect l="-47705" t="0" r="-47705" b="0"/>
            </a:stretch>
          </a:blipFill>
        </p:spPr>
      </p:sp>
      <p:sp>
        <p:nvSpPr>
          <p:cNvPr name="Freeform 16" id="16"/>
          <p:cNvSpPr/>
          <p:nvPr/>
        </p:nvSpPr>
        <p:spPr>
          <a:xfrm flipH="false" flipV="false" rot="0">
            <a:off x="9264306" y="5583198"/>
            <a:ext cx="2169211" cy="1245172"/>
          </a:xfrm>
          <a:custGeom>
            <a:avLst/>
            <a:gdLst/>
            <a:ahLst/>
            <a:cxnLst/>
            <a:rect r="r" b="b" t="t" l="l"/>
            <a:pathLst>
              <a:path h="1245172" w="2169211">
                <a:moveTo>
                  <a:pt x="0" y="0"/>
                </a:moveTo>
                <a:lnTo>
                  <a:pt x="2169212" y="0"/>
                </a:lnTo>
                <a:lnTo>
                  <a:pt x="2169212" y="1245172"/>
                </a:lnTo>
                <a:lnTo>
                  <a:pt x="0" y="1245172"/>
                </a:lnTo>
                <a:lnTo>
                  <a:pt x="0" y="0"/>
                </a:lnTo>
                <a:close/>
              </a:path>
            </a:pathLst>
          </a:custGeom>
          <a:blipFill>
            <a:blip r:embed="rId3"/>
            <a:stretch>
              <a:fillRect l="-47705" t="0" r="-47705" b="0"/>
            </a:stretch>
          </a:blipFill>
        </p:spPr>
      </p:sp>
      <p:sp>
        <p:nvSpPr>
          <p:cNvPr name="Freeform 17" id="17"/>
          <p:cNvSpPr/>
          <p:nvPr/>
        </p:nvSpPr>
        <p:spPr>
          <a:xfrm flipH="false" flipV="false" rot="0">
            <a:off x="14658391" y="4184037"/>
            <a:ext cx="2169211" cy="1245172"/>
          </a:xfrm>
          <a:custGeom>
            <a:avLst/>
            <a:gdLst/>
            <a:ahLst/>
            <a:cxnLst/>
            <a:rect r="r" b="b" t="t" l="l"/>
            <a:pathLst>
              <a:path h="1245172" w="2169211">
                <a:moveTo>
                  <a:pt x="0" y="0"/>
                </a:moveTo>
                <a:lnTo>
                  <a:pt x="2169211" y="0"/>
                </a:lnTo>
                <a:lnTo>
                  <a:pt x="2169211" y="1245172"/>
                </a:lnTo>
                <a:lnTo>
                  <a:pt x="0" y="1245172"/>
                </a:lnTo>
                <a:lnTo>
                  <a:pt x="0" y="0"/>
                </a:lnTo>
                <a:close/>
              </a:path>
            </a:pathLst>
          </a:custGeom>
          <a:blipFill>
            <a:blip r:embed="rId3"/>
            <a:stretch>
              <a:fillRect l="-47705" t="0" r="-47705" b="0"/>
            </a:stretch>
          </a:blipFill>
        </p:spPr>
      </p:sp>
      <p:sp>
        <p:nvSpPr>
          <p:cNvPr name="TextBox 18" id="18"/>
          <p:cNvSpPr txBox="true"/>
          <p:nvPr/>
        </p:nvSpPr>
        <p:spPr>
          <a:xfrm rot="0">
            <a:off x="9481780" y="5656552"/>
            <a:ext cx="1740932"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The Garden at Englewood</a:t>
            </a:r>
          </a:p>
        </p:txBody>
      </p:sp>
      <p:sp>
        <p:nvSpPr>
          <p:cNvPr name="TextBox 19" id="19"/>
          <p:cNvSpPr txBox="true"/>
          <p:nvPr/>
        </p:nvSpPr>
        <p:spPr>
          <a:xfrm rot="0">
            <a:off x="10103524" y="5835622"/>
            <a:ext cx="497443"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( 1907 ) </a:t>
            </a:r>
          </a:p>
        </p:txBody>
      </p:sp>
      <p:sp>
        <p:nvSpPr>
          <p:cNvPr name="TextBox 20" id="20"/>
          <p:cNvSpPr txBox="true"/>
          <p:nvPr/>
        </p:nvSpPr>
        <p:spPr>
          <a:xfrm rot="0">
            <a:off x="7760601" y="6014692"/>
            <a:ext cx="5183289"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65.8 x 48.4 cm</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
        <p:nvSpPr>
          <p:cNvPr name="TextBox 21" id="21"/>
          <p:cNvSpPr txBox="true"/>
          <p:nvPr/>
        </p:nvSpPr>
        <p:spPr>
          <a:xfrm rot="0">
            <a:off x="4262758" y="4257391"/>
            <a:ext cx="1117759"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Cape Cod Sunset</a:t>
            </a:r>
          </a:p>
        </p:txBody>
      </p:sp>
      <p:sp>
        <p:nvSpPr>
          <p:cNvPr name="TextBox 22" id="22"/>
          <p:cNvSpPr txBox="true"/>
          <p:nvPr/>
        </p:nvSpPr>
        <p:spPr>
          <a:xfrm rot="0">
            <a:off x="4588572" y="4436461"/>
            <a:ext cx="466130"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( 1889 )</a:t>
            </a:r>
          </a:p>
        </p:txBody>
      </p:sp>
      <p:sp>
        <p:nvSpPr>
          <p:cNvPr name="TextBox 23" id="23"/>
          <p:cNvSpPr txBox="true"/>
          <p:nvPr/>
        </p:nvSpPr>
        <p:spPr>
          <a:xfrm rot="0">
            <a:off x="2229993" y="4615531"/>
            <a:ext cx="5183289"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22.7 x 28.8 cm </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
        <p:nvSpPr>
          <p:cNvPr name="TextBox 24" id="24"/>
          <p:cNvSpPr txBox="true"/>
          <p:nvPr/>
        </p:nvSpPr>
        <p:spPr>
          <a:xfrm rot="0">
            <a:off x="15397368" y="4257391"/>
            <a:ext cx="770692" cy="198120"/>
          </a:xfrm>
          <a:prstGeom prst="rect">
            <a:avLst/>
          </a:prstGeom>
        </p:spPr>
        <p:txBody>
          <a:bodyPr anchor="t" rtlCol="false" tIns="0" lIns="0" bIns="0" rIns="0">
            <a:spAutoFit/>
          </a:bodyPr>
          <a:lstStyle/>
          <a:p>
            <a:pPr algn="ctr" marL="0" indent="0" lvl="0">
              <a:lnSpc>
                <a:spcPts val="1679"/>
              </a:lnSpc>
              <a:spcBef>
                <a:spcPct val="0"/>
              </a:spcBef>
            </a:pPr>
            <a:r>
              <a:rPr lang="en-US" sz="1200">
                <a:solidFill>
                  <a:srgbClr val="825C2B"/>
                </a:solidFill>
                <a:latin typeface="DM Serif Display"/>
                <a:ea typeface="DM Serif Display"/>
                <a:cs typeface="DM Serif Display"/>
                <a:sym typeface="DM Serif Display"/>
              </a:rPr>
              <a:t>St. Bernard</a:t>
            </a:r>
          </a:p>
        </p:txBody>
      </p:sp>
      <p:sp>
        <p:nvSpPr>
          <p:cNvPr name="TextBox 25" id="25"/>
          <p:cNvSpPr txBox="true"/>
          <p:nvPr/>
        </p:nvSpPr>
        <p:spPr>
          <a:xfrm rot="0">
            <a:off x="15550661" y="4436461"/>
            <a:ext cx="464106" cy="198120"/>
          </a:xfrm>
          <a:prstGeom prst="rect">
            <a:avLst/>
          </a:prstGeom>
        </p:spPr>
        <p:txBody>
          <a:bodyPr anchor="t" rtlCol="false" tIns="0" lIns="0" bIns="0" rIns="0">
            <a:spAutoFit/>
          </a:bodyPr>
          <a:lstStyle/>
          <a:p>
            <a:pPr algn="ctr">
              <a:lnSpc>
                <a:spcPts val="1679"/>
              </a:lnSpc>
              <a:spcBef>
                <a:spcPct val="0"/>
              </a:spcBef>
            </a:pPr>
            <a:r>
              <a:rPr lang="en-US" sz="1200">
                <a:solidFill>
                  <a:srgbClr val="825C2B"/>
                </a:solidFill>
                <a:latin typeface="DM Serif Display"/>
                <a:ea typeface="DM Serif Display"/>
                <a:cs typeface="DM Serif Display"/>
                <a:sym typeface="DM Serif Display"/>
              </a:rPr>
              <a:t>( 1897 )</a:t>
            </a:r>
          </a:p>
        </p:txBody>
      </p:sp>
      <p:sp>
        <p:nvSpPr>
          <p:cNvPr name="TextBox 26" id="26"/>
          <p:cNvSpPr txBox="true"/>
          <p:nvPr/>
        </p:nvSpPr>
        <p:spPr>
          <a:xfrm rot="0">
            <a:off x="13191069" y="4615531"/>
            <a:ext cx="5183289"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28.2 x 39.0 cm</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Tree>
  </p:cSld>
  <p:clrMapOvr>
    <a:masterClrMapping/>
  </p:clrMapOvr>
  <p:transition spd="slow">
    <p:fade/>
  </p:transition>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3589233"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8710" t="0" r="-361" b="-1244"/>
            </a:stretch>
          </a:blipFill>
        </p:spPr>
      </p:sp>
      <p:sp>
        <p:nvSpPr>
          <p:cNvPr name="Freeform 3" id="3"/>
          <p:cNvSpPr/>
          <p:nvPr/>
        </p:nvSpPr>
        <p:spPr>
          <a:xfrm flipH="false" flipV="false" rot="0">
            <a:off x="-2465283" y="2072675"/>
            <a:ext cx="3191459" cy="1582065"/>
          </a:xfrm>
          <a:custGeom>
            <a:avLst/>
            <a:gdLst/>
            <a:ahLst/>
            <a:cxnLst/>
            <a:rect r="r" b="b" t="t" l="l"/>
            <a:pathLst>
              <a:path h="1582065" w="3191459">
                <a:moveTo>
                  <a:pt x="0" y="0"/>
                </a:moveTo>
                <a:lnTo>
                  <a:pt x="3191459" y="0"/>
                </a:lnTo>
                <a:lnTo>
                  <a:pt x="3191459" y="1582065"/>
                </a:lnTo>
                <a:lnTo>
                  <a:pt x="0" y="1582065"/>
                </a:lnTo>
                <a:lnTo>
                  <a:pt x="0" y="0"/>
                </a:lnTo>
                <a:close/>
              </a:path>
            </a:pathLst>
          </a:custGeom>
          <a:blipFill>
            <a:blip r:embed="rId3"/>
            <a:stretch>
              <a:fillRect l="0" t="-22317" r="0" b="-22317"/>
            </a:stretch>
          </a:blipFill>
        </p:spPr>
      </p:sp>
      <p:sp>
        <p:nvSpPr>
          <p:cNvPr name="Freeform 4" id="4"/>
          <p:cNvSpPr/>
          <p:nvPr/>
        </p:nvSpPr>
        <p:spPr>
          <a:xfrm flipH="false" flipV="false" rot="0">
            <a:off x="-2712933" y="1826043"/>
            <a:ext cx="3585881" cy="2075328"/>
          </a:xfrm>
          <a:custGeom>
            <a:avLst/>
            <a:gdLst/>
            <a:ahLst/>
            <a:cxnLst/>
            <a:rect r="r" b="b" t="t" l="l"/>
            <a:pathLst>
              <a:path h="2075328" w="3585881">
                <a:moveTo>
                  <a:pt x="0" y="0"/>
                </a:moveTo>
                <a:lnTo>
                  <a:pt x="3585881" y="0"/>
                </a:lnTo>
                <a:lnTo>
                  <a:pt x="3585881" y="2075328"/>
                </a:lnTo>
                <a:lnTo>
                  <a:pt x="0" y="2075328"/>
                </a:lnTo>
                <a:lnTo>
                  <a:pt x="0" y="0"/>
                </a:lnTo>
                <a:close/>
              </a:path>
            </a:pathLst>
          </a:custGeom>
          <a:blipFill>
            <a:blip r:embed="rId4"/>
            <a:stretch>
              <a:fillRect l="0" t="0" r="0" b="0"/>
            </a:stretch>
          </a:blipFill>
        </p:spPr>
      </p:sp>
      <p:sp>
        <p:nvSpPr>
          <p:cNvPr name="Freeform 5" id="5"/>
          <p:cNvSpPr/>
          <p:nvPr/>
        </p:nvSpPr>
        <p:spPr>
          <a:xfrm flipH="false" flipV="false" rot="0">
            <a:off x="-1874733" y="4184037"/>
            <a:ext cx="2169211" cy="1245172"/>
          </a:xfrm>
          <a:custGeom>
            <a:avLst/>
            <a:gdLst/>
            <a:ahLst/>
            <a:cxnLst/>
            <a:rect r="r" b="b" t="t" l="l"/>
            <a:pathLst>
              <a:path h="1245172" w="2169211">
                <a:moveTo>
                  <a:pt x="0" y="0"/>
                </a:moveTo>
                <a:lnTo>
                  <a:pt x="2169211" y="0"/>
                </a:lnTo>
                <a:lnTo>
                  <a:pt x="2169211" y="1245172"/>
                </a:lnTo>
                <a:lnTo>
                  <a:pt x="0" y="1245172"/>
                </a:lnTo>
                <a:lnTo>
                  <a:pt x="0" y="0"/>
                </a:lnTo>
                <a:close/>
              </a:path>
            </a:pathLst>
          </a:custGeom>
          <a:blipFill>
            <a:blip r:embed="rId5"/>
            <a:stretch>
              <a:fillRect l="-47705" t="0" r="-47705" b="0"/>
            </a:stretch>
          </a:blipFill>
        </p:spPr>
      </p:sp>
      <p:sp>
        <p:nvSpPr>
          <p:cNvPr name="TextBox 6" id="6"/>
          <p:cNvSpPr txBox="true"/>
          <p:nvPr/>
        </p:nvSpPr>
        <p:spPr>
          <a:xfrm rot="0">
            <a:off x="-3342055" y="4615531"/>
            <a:ext cx="5183289" cy="576622"/>
          </a:xfrm>
          <a:prstGeom prst="rect">
            <a:avLst/>
          </a:prstGeom>
        </p:spPr>
        <p:txBody>
          <a:bodyPr anchor="t" rtlCol="false" tIns="0" lIns="0" bIns="0" rIns="0">
            <a:spAutoFit/>
          </a:bodyPr>
          <a:lstStyle/>
          <a:p>
            <a:pPr algn="ctr">
              <a:lnSpc>
                <a:spcPts val="1159"/>
              </a:lnSpc>
            </a:pPr>
            <a:r>
              <a:rPr lang="en-US" sz="828">
                <a:solidFill>
                  <a:srgbClr val="825C2B"/>
                </a:solidFill>
                <a:latin typeface="PT Serif"/>
                <a:ea typeface="PT Serif"/>
                <a:cs typeface="PT Serif"/>
                <a:sym typeface="PT Serif"/>
              </a:rPr>
              <a:t>Oil on canvas, 28.2 x 39.0 cm</a:t>
            </a:r>
          </a:p>
          <a:p>
            <a:pPr algn="ctr">
              <a:lnSpc>
                <a:spcPts val="1159"/>
              </a:lnSpc>
            </a:pPr>
            <a:r>
              <a:rPr lang="en-US" sz="828">
                <a:solidFill>
                  <a:srgbClr val="825C2B"/>
                </a:solidFill>
                <a:latin typeface="PT Serif"/>
                <a:ea typeface="PT Serif"/>
                <a:cs typeface="PT Serif"/>
                <a:sym typeface="PT Serif"/>
              </a:rPr>
              <a:t>Collection: The Woodstock Art Gallery</a:t>
            </a:r>
          </a:p>
          <a:p>
            <a:pPr algn="ctr">
              <a:lnSpc>
                <a:spcPts val="1159"/>
              </a:lnSpc>
            </a:pPr>
          </a:p>
          <a:p>
            <a:pPr algn="ctr" marL="0" indent="0" lvl="0">
              <a:lnSpc>
                <a:spcPts val="1159"/>
              </a:lnSpc>
              <a:spcBef>
                <a:spcPct val="0"/>
              </a:spcBef>
            </a:pPr>
          </a:p>
        </p:txBody>
      </p:sp>
      <p:sp>
        <p:nvSpPr>
          <p:cNvPr name="Freeform 7" id="7"/>
          <p:cNvSpPr/>
          <p:nvPr/>
        </p:nvSpPr>
        <p:spPr>
          <a:xfrm flipH="false" flipV="false" rot="0">
            <a:off x="7359389" y="0"/>
            <a:ext cx="10948622" cy="10287000"/>
          </a:xfrm>
          <a:custGeom>
            <a:avLst/>
            <a:gdLst/>
            <a:ahLst/>
            <a:cxnLst/>
            <a:rect r="r" b="b" t="t" l="l"/>
            <a:pathLst>
              <a:path h="10287000" w="10948622">
                <a:moveTo>
                  <a:pt x="0" y="0"/>
                </a:moveTo>
                <a:lnTo>
                  <a:pt x="10948623" y="0"/>
                </a:lnTo>
                <a:lnTo>
                  <a:pt x="10948623" y="10287000"/>
                </a:lnTo>
                <a:lnTo>
                  <a:pt x="0" y="10287000"/>
                </a:lnTo>
                <a:lnTo>
                  <a:pt x="0" y="0"/>
                </a:lnTo>
                <a:close/>
              </a:path>
            </a:pathLst>
          </a:custGeom>
          <a:blipFill>
            <a:blip r:embed="rId2"/>
            <a:stretch>
              <a:fillRect l="-69274" t="0" r="-601" b="-1725"/>
            </a:stretch>
          </a:blipFill>
        </p:spPr>
      </p:sp>
      <p:sp>
        <p:nvSpPr>
          <p:cNvPr name="Freeform 8" id="8"/>
          <p:cNvSpPr/>
          <p:nvPr/>
        </p:nvSpPr>
        <p:spPr>
          <a:xfrm flipH="false" flipV="false" rot="0">
            <a:off x="2697461" y="1233387"/>
            <a:ext cx="4138600" cy="839288"/>
          </a:xfrm>
          <a:custGeom>
            <a:avLst/>
            <a:gdLst/>
            <a:ahLst/>
            <a:cxnLst/>
            <a:rect r="r" b="b" t="t" l="l"/>
            <a:pathLst>
              <a:path h="839288" w="4138600">
                <a:moveTo>
                  <a:pt x="0" y="0"/>
                </a:moveTo>
                <a:lnTo>
                  <a:pt x="4138600" y="0"/>
                </a:lnTo>
                <a:lnTo>
                  <a:pt x="4138600" y="839288"/>
                </a:lnTo>
                <a:lnTo>
                  <a:pt x="0" y="839288"/>
                </a:lnTo>
                <a:lnTo>
                  <a:pt x="0" y="0"/>
                </a:lnTo>
                <a:close/>
              </a:path>
            </a:pathLst>
          </a:custGeom>
          <a:blipFill>
            <a:blip r:embed="rId5"/>
            <a:stretch>
              <a:fillRect l="-534" t="0" r="-534" b="-46398"/>
            </a:stretch>
          </a:blipFill>
        </p:spPr>
      </p:sp>
      <p:sp>
        <p:nvSpPr>
          <p:cNvPr name="Freeform 9" id="9"/>
          <p:cNvSpPr/>
          <p:nvPr/>
        </p:nvSpPr>
        <p:spPr>
          <a:xfrm flipH="false" flipV="false" rot="0">
            <a:off x="7961063" y="1233387"/>
            <a:ext cx="4138600" cy="839288"/>
          </a:xfrm>
          <a:custGeom>
            <a:avLst/>
            <a:gdLst/>
            <a:ahLst/>
            <a:cxnLst/>
            <a:rect r="r" b="b" t="t" l="l"/>
            <a:pathLst>
              <a:path h="839288" w="4138600">
                <a:moveTo>
                  <a:pt x="0" y="0"/>
                </a:moveTo>
                <a:lnTo>
                  <a:pt x="4138600" y="0"/>
                </a:lnTo>
                <a:lnTo>
                  <a:pt x="4138600" y="839288"/>
                </a:lnTo>
                <a:lnTo>
                  <a:pt x="0" y="839288"/>
                </a:lnTo>
                <a:lnTo>
                  <a:pt x="0" y="0"/>
                </a:lnTo>
                <a:close/>
              </a:path>
            </a:pathLst>
          </a:custGeom>
          <a:blipFill>
            <a:blip r:embed="rId5"/>
            <a:stretch>
              <a:fillRect l="-534" t="0" r="-534" b="-46398"/>
            </a:stretch>
          </a:blipFill>
        </p:spPr>
      </p:sp>
      <p:sp>
        <p:nvSpPr>
          <p:cNvPr name="Freeform 10" id="10"/>
          <p:cNvSpPr/>
          <p:nvPr/>
        </p:nvSpPr>
        <p:spPr>
          <a:xfrm flipH="false" flipV="false" rot="0">
            <a:off x="13630609" y="1233387"/>
            <a:ext cx="4138600" cy="839288"/>
          </a:xfrm>
          <a:custGeom>
            <a:avLst/>
            <a:gdLst/>
            <a:ahLst/>
            <a:cxnLst/>
            <a:rect r="r" b="b" t="t" l="l"/>
            <a:pathLst>
              <a:path h="839288" w="4138600">
                <a:moveTo>
                  <a:pt x="0" y="0"/>
                </a:moveTo>
                <a:lnTo>
                  <a:pt x="4138599" y="0"/>
                </a:lnTo>
                <a:lnTo>
                  <a:pt x="4138599" y="839288"/>
                </a:lnTo>
                <a:lnTo>
                  <a:pt x="0" y="839288"/>
                </a:lnTo>
                <a:lnTo>
                  <a:pt x="0" y="0"/>
                </a:lnTo>
                <a:close/>
              </a:path>
            </a:pathLst>
          </a:custGeom>
          <a:blipFill>
            <a:blip r:embed="rId5"/>
            <a:stretch>
              <a:fillRect l="-534" t="0" r="-534" b="-46398"/>
            </a:stretch>
          </a:blipFill>
        </p:spPr>
      </p:sp>
      <p:sp>
        <p:nvSpPr>
          <p:cNvPr name="TextBox 11" id="11"/>
          <p:cNvSpPr txBox="true"/>
          <p:nvPr/>
        </p:nvSpPr>
        <p:spPr>
          <a:xfrm rot="0">
            <a:off x="3050178" y="1387052"/>
            <a:ext cx="3290417" cy="484334"/>
          </a:xfrm>
          <a:prstGeom prst="rect">
            <a:avLst/>
          </a:prstGeom>
        </p:spPr>
        <p:txBody>
          <a:bodyPr anchor="t" rtlCol="false" tIns="0" lIns="0" bIns="0" rIns="0">
            <a:spAutoFit/>
          </a:bodyPr>
          <a:lstStyle/>
          <a:p>
            <a:pPr algn="ctr" marL="0" indent="0" lvl="0">
              <a:lnSpc>
                <a:spcPts val="4097"/>
              </a:lnSpc>
              <a:spcBef>
                <a:spcPct val="0"/>
              </a:spcBef>
            </a:pPr>
            <a:r>
              <a:rPr lang="en-US" sz="2926">
                <a:solidFill>
                  <a:srgbClr val="5C4322"/>
                </a:solidFill>
                <a:latin typeface="DM Serif Display"/>
                <a:ea typeface="DM Serif Display"/>
                <a:cs typeface="DM Serif Display"/>
                <a:sym typeface="DM Serif Display"/>
              </a:rPr>
              <a:t>THE LITTLE ARTIST</a:t>
            </a:r>
          </a:p>
        </p:txBody>
      </p:sp>
      <p:sp>
        <p:nvSpPr>
          <p:cNvPr name="Freeform 12" id="12"/>
          <p:cNvSpPr/>
          <p:nvPr/>
        </p:nvSpPr>
        <p:spPr>
          <a:xfrm flipH="false" flipV="false" rot="0">
            <a:off x="3247824" y="2054311"/>
            <a:ext cx="2982156" cy="5049989"/>
          </a:xfrm>
          <a:custGeom>
            <a:avLst/>
            <a:gdLst/>
            <a:ahLst/>
            <a:cxnLst/>
            <a:rect r="r" b="b" t="t" l="l"/>
            <a:pathLst>
              <a:path h="5049989" w="2982156">
                <a:moveTo>
                  <a:pt x="0" y="0"/>
                </a:moveTo>
                <a:lnTo>
                  <a:pt x="2982157" y="0"/>
                </a:lnTo>
                <a:lnTo>
                  <a:pt x="2982157" y="5049989"/>
                </a:lnTo>
                <a:lnTo>
                  <a:pt x="0" y="5049989"/>
                </a:lnTo>
                <a:lnTo>
                  <a:pt x="0" y="0"/>
                </a:lnTo>
                <a:close/>
              </a:path>
            </a:pathLst>
          </a:custGeom>
          <a:blipFill>
            <a:blip r:embed="rId6"/>
            <a:stretch>
              <a:fillRect l="-182893" t="0" r="-293583" b="0"/>
            </a:stretch>
          </a:blipFill>
        </p:spPr>
      </p:sp>
      <p:sp>
        <p:nvSpPr>
          <p:cNvPr name="TextBox 13" id="13"/>
          <p:cNvSpPr txBox="true"/>
          <p:nvPr/>
        </p:nvSpPr>
        <p:spPr>
          <a:xfrm rot="0">
            <a:off x="3510900" y="2441491"/>
            <a:ext cx="2456005" cy="4127942"/>
          </a:xfrm>
          <a:prstGeom prst="rect">
            <a:avLst/>
          </a:prstGeom>
        </p:spPr>
        <p:txBody>
          <a:bodyPr anchor="t" rtlCol="false" tIns="0" lIns="0" bIns="0" rIns="0">
            <a:spAutoFit/>
          </a:bodyPr>
          <a:lstStyle/>
          <a:p>
            <a:pPr algn="ctr">
              <a:lnSpc>
                <a:spcPts val="1219"/>
              </a:lnSpc>
            </a:pPr>
            <a:r>
              <a:rPr lang="en-US" sz="871">
                <a:solidFill>
                  <a:srgbClr val="5C4322"/>
                </a:solidFill>
                <a:latin typeface="PT Serif"/>
                <a:ea typeface="PT Serif"/>
                <a:cs typeface="PT Serif"/>
                <a:sym typeface="PT Serif"/>
              </a:rPr>
              <a:t>Florence Carlyle was born in Galt, Ontario and lived most of her early life in Woodstock, Ontario. It was during these early years that her aptitude for drawing and colour got recognized.  ​Florence’s artistic journey started at home, thanks to her mother, Emily. As a former college principal, Emily wasn't about to let the local village kids miss out on a creative education, so she actually brought in an art teacher from nearby London, Ontario.</a:t>
            </a:r>
          </a:p>
          <a:p>
            <a:pPr algn="ctr">
              <a:lnSpc>
                <a:spcPts val="1219"/>
              </a:lnSpc>
            </a:pPr>
          </a:p>
          <a:p>
            <a:pPr algn="ctr">
              <a:lnSpc>
                <a:spcPts val="1219"/>
              </a:lnSpc>
            </a:pPr>
            <a:r>
              <a:rPr lang="en-US" sz="871">
                <a:solidFill>
                  <a:srgbClr val="5C4322"/>
                </a:solidFill>
                <a:latin typeface="PT Serif"/>
                <a:ea typeface="PT Serif"/>
                <a:cs typeface="PT Serif"/>
                <a:sym typeface="PT Serif"/>
              </a:rPr>
              <a:t>Her father, however, had much more traditional ideas. While he happily sent all three of Florence’s brothers off to McGill University, he firmly believed that his daughters only needed enough education to run a household. But Florence wasn’t having it.</a:t>
            </a:r>
          </a:p>
          <a:p>
            <a:pPr algn="ctr">
              <a:lnSpc>
                <a:spcPts val="1219"/>
              </a:lnSpc>
            </a:pPr>
          </a:p>
          <a:p>
            <a:pPr algn="ctr">
              <a:lnSpc>
                <a:spcPts val="1219"/>
              </a:lnSpc>
            </a:pPr>
            <a:r>
              <a:rPr lang="en-US" sz="871">
                <a:solidFill>
                  <a:srgbClr val="5C4322"/>
                </a:solidFill>
                <a:latin typeface="PT Serif"/>
                <a:ea typeface="PT Serif"/>
                <a:cs typeface="PT Serif"/>
                <a:sym typeface="PT Serif"/>
              </a:rPr>
              <a:t>​In a 1914 interview, she laughingly admitted that she was so desperate to study art that she started giving painting lessons before she even felt qualified to do so, masking her own doubts to get by. She ended up teaching a class of young women in Woodstock and went on to spend five summers running an art school at Grimsby Park near St. Catharines while she was still a student at Woodstock College herself.</a:t>
            </a:r>
          </a:p>
          <a:p>
            <a:pPr algn="ctr" marL="0" indent="0" lvl="0">
              <a:lnSpc>
                <a:spcPts val="1219"/>
              </a:lnSpc>
              <a:spcBef>
                <a:spcPct val="0"/>
              </a:spcBef>
            </a:pPr>
          </a:p>
        </p:txBody>
      </p:sp>
      <p:sp>
        <p:nvSpPr>
          <p:cNvPr name="Freeform 14" id="14"/>
          <p:cNvSpPr/>
          <p:nvPr/>
        </p:nvSpPr>
        <p:spPr>
          <a:xfrm flipH="false" flipV="false" rot="0">
            <a:off x="8539284" y="2054311"/>
            <a:ext cx="2982156" cy="5049989"/>
          </a:xfrm>
          <a:custGeom>
            <a:avLst/>
            <a:gdLst/>
            <a:ahLst/>
            <a:cxnLst/>
            <a:rect r="r" b="b" t="t" l="l"/>
            <a:pathLst>
              <a:path h="5049989" w="2982156">
                <a:moveTo>
                  <a:pt x="0" y="0"/>
                </a:moveTo>
                <a:lnTo>
                  <a:pt x="2982157" y="0"/>
                </a:lnTo>
                <a:lnTo>
                  <a:pt x="2982157" y="5049989"/>
                </a:lnTo>
                <a:lnTo>
                  <a:pt x="0" y="5049989"/>
                </a:lnTo>
                <a:lnTo>
                  <a:pt x="0" y="0"/>
                </a:lnTo>
                <a:close/>
              </a:path>
            </a:pathLst>
          </a:custGeom>
          <a:blipFill>
            <a:blip r:embed="rId6"/>
            <a:stretch>
              <a:fillRect l="-182893" t="0" r="-293583" b="0"/>
            </a:stretch>
          </a:blipFill>
        </p:spPr>
      </p:sp>
      <p:sp>
        <p:nvSpPr>
          <p:cNvPr name="TextBox 15" id="15"/>
          <p:cNvSpPr txBox="true"/>
          <p:nvPr/>
        </p:nvSpPr>
        <p:spPr>
          <a:xfrm rot="0">
            <a:off x="9268303" y="1364783"/>
            <a:ext cx="1524119" cy="506603"/>
          </a:xfrm>
          <a:prstGeom prst="rect">
            <a:avLst/>
          </a:prstGeom>
        </p:spPr>
        <p:txBody>
          <a:bodyPr anchor="t" rtlCol="false" tIns="0" lIns="0" bIns="0" rIns="0">
            <a:spAutoFit/>
          </a:bodyPr>
          <a:lstStyle/>
          <a:p>
            <a:pPr algn="ctr" marL="0" indent="0" lvl="0">
              <a:lnSpc>
                <a:spcPts val="4102"/>
              </a:lnSpc>
              <a:spcBef>
                <a:spcPct val="0"/>
              </a:spcBef>
            </a:pPr>
            <a:r>
              <a:rPr lang="en-US" sz="2930">
                <a:solidFill>
                  <a:srgbClr val="5C4322"/>
                </a:solidFill>
                <a:latin typeface="DM Serif Display"/>
                <a:ea typeface="DM Serif Display"/>
                <a:cs typeface="DM Serif Display"/>
                <a:sym typeface="DM Serif Display"/>
              </a:rPr>
              <a:t>THE RISE</a:t>
            </a:r>
          </a:p>
        </p:txBody>
      </p:sp>
      <p:sp>
        <p:nvSpPr>
          <p:cNvPr name="TextBox 16" id="16"/>
          <p:cNvSpPr txBox="true"/>
          <p:nvPr/>
        </p:nvSpPr>
        <p:spPr>
          <a:xfrm rot="0">
            <a:off x="8769089" y="2441491"/>
            <a:ext cx="2561115" cy="5127062"/>
          </a:xfrm>
          <a:prstGeom prst="rect">
            <a:avLst/>
          </a:prstGeom>
        </p:spPr>
        <p:txBody>
          <a:bodyPr anchor="t" rtlCol="false" tIns="0" lIns="0" bIns="0" rIns="0">
            <a:spAutoFit/>
          </a:bodyPr>
          <a:lstStyle/>
          <a:p>
            <a:pPr algn="ctr">
              <a:lnSpc>
                <a:spcPts val="1246"/>
              </a:lnSpc>
            </a:pPr>
            <a:r>
              <a:rPr lang="en-US" sz="890">
                <a:solidFill>
                  <a:srgbClr val="5C4322"/>
                </a:solidFill>
                <a:latin typeface="PT Serif"/>
                <a:ea typeface="PT Serif"/>
                <a:cs typeface="PT Serif"/>
                <a:sym typeface="PT Serif"/>
              </a:rPr>
              <a:t>In 1883, where several paintings of hers were displayed at the Toronto Industrial Exhibition ( now known as Canadian National Exhibition ), an artist from London named Paul Peel, admired her work. He encouraged her to pursue formal training and education at art schools, and that led to her getting admitted to Academie Julian in Paris, where she learned more in art from peers and under William Bouguereau, Jules Lefebvre and Tony Robert-Fleury. She participated in three salon shows and, in 1893, exhibited her paintings at the Royal Academy in Paris.</a:t>
            </a:r>
          </a:p>
          <a:p>
            <a:pPr algn="ctr">
              <a:lnSpc>
                <a:spcPts val="1246"/>
              </a:lnSpc>
            </a:pPr>
          </a:p>
          <a:p>
            <a:pPr algn="ctr">
              <a:lnSpc>
                <a:spcPts val="1246"/>
              </a:lnSpc>
            </a:pPr>
            <a:r>
              <a:rPr lang="en-US" sz="890">
                <a:solidFill>
                  <a:srgbClr val="5C4322"/>
                </a:solidFill>
                <a:latin typeface="PT Serif"/>
                <a:ea typeface="PT Serif"/>
                <a:cs typeface="PT Serif"/>
                <a:sym typeface="PT Serif"/>
              </a:rPr>
              <a:t>She returned toher native country, Canada in 1896 to take up a teaching post at Havergal College. She had studios in London and Woodstock and, in 1897, became the first woman to be elected an Associate of the Royal Canadian Academy. In 1899, she established a studio in New York and a steady demand for her work grew.</a:t>
            </a:r>
          </a:p>
          <a:p>
            <a:pPr algn="ctr">
              <a:lnSpc>
                <a:spcPts val="1246"/>
              </a:lnSpc>
            </a:pPr>
          </a:p>
          <a:p>
            <a:pPr algn="ctr">
              <a:lnSpc>
                <a:spcPts val="1246"/>
              </a:lnSpc>
            </a:pPr>
            <a:r>
              <a:rPr lang="en-US" sz="890">
                <a:solidFill>
                  <a:srgbClr val="5C4322"/>
                </a:solidFill>
                <a:latin typeface="PT Serif"/>
                <a:ea typeface="PT Serif"/>
                <a:cs typeface="PT Serif"/>
                <a:sym typeface="PT Serif"/>
              </a:rPr>
              <a:t> During the early 1900s Carlyle traveled extensively, painting in Holland. Belgium, Spain, Italy. Venice. France. England and New England. In 1903. she won a con- test for the Osborne Company of New York that Norman Rockwell also won -to produce a 12-month calendar.</a:t>
            </a:r>
          </a:p>
          <a:p>
            <a:pPr algn="ctr">
              <a:lnSpc>
                <a:spcPts val="1246"/>
              </a:lnSpc>
            </a:pPr>
          </a:p>
          <a:p>
            <a:pPr algn="ctr">
              <a:lnSpc>
                <a:spcPts val="1246"/>
              </a:lnSpc>
            </a:pPr>
          </a:p>
          <a:p>
            <a:pPr algn="ctr">
              <a:lnSpc>
                <a:spcPts val="1246"/>
              </a:lnSpc>
            </a:pPr>
          </a:p>
          <a:p>
            <a:pPr algn="ctr">
              <a:lnSpc>
                <a:spcPts val="1246"/>
              </a:lnSpc>
            </a:pPr>
          </a:p>
          <a:p>
            <a:pPr algn="ctr">
              <a:lnSpc>
                <a:spcPts val="1246"/>
              </a:lnSpc>
            </a:pPr>
          </a:p>
          <a:p>
            <a:pPr algn="ctr" marL="0" indent="0" lvl="0">
              <a:lnSpc>
                <a:spcPts val="1246"/>
              </a:lnSpc>
              <a:spcBef>
                <a:spcPct val="0"/>
              </a:spcBef>
            </a:pPr>
          </a:p>
        </p:txBody>
      </p:sp>
      <p:sp>
        <p:nvSpPr>
          <p:cNvPr name="TextBox 17" id="17"/>
          <p:cNvSpPr txBox="true"/>
          <p:nvPr/>
        </p:nvSpPr>
        <p:spPr>
          <a:xfrm rot="0">
            <a:off x="14004663" y="1364783"/>
            <a:ext cx="3285530" cy="506603"/>
          </a:xfrm>
          <a:prstGeom prst="rect">
            <a:avLst/>
          </a:prstGeom>
        </p:spPr>
        <p:txBody>
          <a:bodyPr anchor="t" rtlCol="false" tIns="0" lIns="0" bIns="0" rIns="0">
            <a:spAutoFit/>
          </a:bodyPr>
          <a:lstStyle/>
          <a:p>
            <a:pPr algn="ctr" marL="0" indent="0" lvl="0">
              <a:lnSpc>
                <a:spcPts val="4102"/>
              </a:lnSpc>
              <a:spcBef>
                <a:spcPct val="0"/>
              </a:spcBef>
            </a:pPr>
            <a:r>
              <a:rPr lang="en-US" sz="2930">
                <a:solidFill>
                  <a:srgbClr val="5C4322"/>
                </a:solidFill>
                <a:latin typeface="DM Serif Display"/>
                <a:ea typeface="DM Serif Display"/>
                <a:cs typeface="DM Serif Display"/>
                <a:sym typeface="DM Serif Display"/>
              </a:rPr>
              <a:t>TOWARDS THE END</a:t>
            </a:r>
          </a:p>
        </p:txBody>
      </p:sp>
      <p:sp>
        <p:nvSpPr>
          <p:cNvPr name="Freeform 18" id="18"/>
          <p:cNvSpPr/>
          <p:nvPr/>
        </p:nvSpPr>
        <p:spPr>
          <a:xfrm flipH="false" flipV="false" rot="0">
            <a:off x="14156349" y="2054311"/>
            <a:ext cx="2982156" cy="2524994"/>
          </a:xfrm>
          <a:custGeom>
            <a:avLst/>
            <a:gdLst/>
            <a:ahLst/>
            <a:cxnLst/>
            <a:rect r="r" b="b" t="t" l="l"/>
            <a:pathLst>
              <a:path h="2524994" w="2982156">
                <a:moveTo>
                  <a:pt x="0" y="0"/>
                </a:moveTo>
                <a:lnTo>
                  <a:pt x="2982157" y="0"/>
                </a:lnTo>
                <a:lnTo>
                  <a:pt x="2982157" y="2524995"/>
                </a:lnTo>
                <a:lnTo>
                  <a:pt x="0" y="2524995"/>
                </a:lnTo>
                <a:lnTo>
                  <a:pt x="0" y="0"/>
                </a:lnTo>
                <a:close/>
              </a:path>
            </a:pathLst>
          </a:custGeom>
          <a:blipFill>
            <a:blip r:embed="rId6"/>
            <a:stretch>
              <a:fillRect l="-182893" t="0" r="-293583" b="-100000"/>
            </a:stretch>
          </a:blipFill>
        </p:spPr>
      </p:sp>
      <p:sp>
        <p:nvSpPr>
          <p:cNvPr name="TextBox 19" id="19"/>
          <p:cNvSpPr txBox="true"/>
          <p:nvPr/>
        </p:nvSpPr>
        <p:spPr>
          <a:xfrm rot="0">
            <a:off x="14258047" y="2451016"/>
            <a:ext cx="2778760" cy="1992784"/>
          </a:xfrm>
          <a:prstGeom prst="rect">
            <a:avLst/>
          </a:prstGeom>
        </p:spPr>
        <p:txBody>
          <a:bodyPr anchor="t" rtlCol="false" tIns="0" lIns="0" bIns="0" rIns="0">
            <a:spAutoFit/>
          </a:bodyPr>
          <a:lstStyle/>
          <a:p>
            <a:pPr algn="ctr">
              <a:lnSpc>
                <a:spcPts val="1034"/>
              </a:lnSpc>
            </a:pPr>
            <a:r>
              <a:rPr lang="en-US" sz="738">
                <a:solidFill>
                  <a:srgbClr val="5C4322"/>
                </a:solidFill>
                <a:latin typeface="PT Serif"/>
                <a:ea typeface="PT Serif"/>
                <a:cs typeface="PT Serif"/>
                <a:sym typeface="PT Serif"/>
              </a:rPr>
              <a:t>She returned to Woodstock in 1909 from New York due to her parents' ailing health. As the older sister,she cared for them untilher father passed away in 1911 and then her mother in 1912. She worked out of a small barn located at 146 Wilson Ave.behind her childhood home of "Englewood" during this time.</a:t>
            </a:r>
          </a:p>
          <a:p>
            <a:pPr algn="ctr">
              <a:lnSpc>
                <a:spcPts val="1034"/>
              </a:lnSpc>
            </a:pPr>
            <a:r>
              <a:rPr lang="en-US" sz="738">
                <a:solidFill>
                  <a:srgbClr val="5C4322"/>
                </a:solidFill>
                <a:latin typeface="PT Serif"/>
                <a:ea typeface="PT Serif"/>
                <a:cs typeface="PT Serif"/>
                <a:sym typeface="PT Serif"/>
              </a:rPr>
              <a:t>Florence Carlyle died at her Crowborough home in the spring of 1923 at the age of 59. Florence Carlyle's works can be found in a number of permanent col- lections in Canada, such as the National Gallery of Canada, the War Museum in Ottawa, the Art Gallery of Ontario in Toronto and the Hamilton Art Gallery, as well as Museum London.</a:t>
            </a:r>
          </a:p>
          <a:p>
            <a:pPr algn="ctr">
              <a:lnSpc>
                <a:spcPts val="1034"/>
              </a:lnSpc>
            </a:pPr>
            <a:r>
              <a:rPr lang="en-US" sz="738">
                <a:solidFill>
                  <a:srgbClr val="5C4322"/>
                </a:solidFill>
                <a:latin typeface="PT Serif"/>
                <a:ea typeface="PT Serif"/>
                <a:cs typeface="PT Serif"/>
                <a:sym typeface="PT Serif"/>
              </a:rPr>
              <a:t>In 1913, she moved to England to be with her brother and then Carlyle and a friend, Julie Hastings, moved to Crowborough and pur- chased The Cottage Sweethaws., During the First World War,</a:t>
            </a:r>
          </a:p>
          <a:p>
            <a:pPr algn="ctr" marL="0" indent="0" lvl="0">
              <a:lnSpc>
                <a:spcPts val="1034"/>
              </a:lnSpc>
              <a:spcBef>
                <a:spcPct val="0"/>
              </a:spcBef>
            </a:pPr>
            <a:r>
              <a:rPr lang="en-US" sz="738">
                <a:solidFill>
                  <a:srgbClr val="5C4322"/>
                </a:solidFill>
                <a:latin typeface="PT Serif"/>
                <a:ea typeface="PT Serif"/>
                <a:cs typeface="PT Serif"/>
                <a:sym typeface="PT Serif"/>
              </a:rPr>
              <a:t>With over 50 pieces, the Woodstock Art Gallery has the largest public collection of her work in North America.</a:t>
            </a:r>
          </a:p>
        </p:txBody>
      </p:sp>
      <p:sp>
        <p:nvSpPr>
          <p:cNvPr name="Freeform 20" id="20"/>
          <p:cNvSpPr/>
          <p:nvPr/>
        </p:nvSpPr>
        <p:spPr>
          <a:xfrm flipH="false" flipV="false" rot="0">
            <a:off x="13630609" y="4913367"/>
            <a:ext cx="4138600" cy="839288"/>
          </a:xfrm>
          <a:custGeom>
            <a:avLst/>
            <a:gdLst/>
            <a:ahLst/>
            <a:cxnLst/>
            <a:rect r="r" b="b" t="t" l="l"/>
            <a:pathLst>
              <a:path h="839288" w="4138600">
                <a:moveTo>
                  <a:pt x="0" y="0"/>
                </a:moveTo>
                <a:lnTo>
                  <a:pt x="4138599" y="0"/>
                </a:lnTo>
                <a:lnTo>
                  <a:pt x="4138599" y="839287"/>
                </a:lnTo>
                <a:lnTo>
                  <a:pt x="0" y="839287"/>
                </a:lnTo>
                <a:lnTo>
                  <a:pt x="0" y="0"/>
                </a:lnTo>
                <a:close/>
              </a:path>
            </a:pathLst>
          </a:custGeom>
          <a:blipFill>
            <a:blip r:embed="rId5"/>
            <a:stretch>
              <a:fillRect l="-534" t="0" r="-534" b="-46398"/>
            </a:stretch>
          </a:blipFill>
        </p:spPr>
      </p:sp>
      <p:sp>
        <p:nvSpPr>
          <p:cNvPr name="TextBox 21" id="21"/>
          <p:cNvSpPr txBox="true"/>
          <p:nvPr/>
        </p:nvSpPr>
        <p:spPr>
          <a:xfrm rot="0">
            <a:off x="13630609" y="5046371"/>
            <a:ext cx="4138600" cy="506603"/>
          </a:xfrm>
          <a:prstGeom prst="rect">
            <a:avLst/>
          </a:prstGeom>
        </p:spPr>
        <p:txBody>
          <a:bodyPr anchor="t" rtlCol="false" tIns="0" lIns="0" bIns="0" rIns="0">
            <a:spAutoFit/>
          </a:bodyPr>
          <a:lstStyle/>
          <a:p>
            <a:pPr algn="ctr" marL="0" indent="0" lvl="0">
              <a:lnSpc>
                <a:spcPts val="4102"/>
              </a:lnSpc>
              <a:spcBef>
                <a:spcPct val="0"/>
              </a:spcBef>
            </a:pPr>
            <a:r>
              <a:rPr lang="en-US" sz="2930">
                <a:solidFill>
                  <a:srgbClr val="5C4322"/>
                </a:solidFill>
                <a:latin typeface="DM Serif Display"/>
                <a:ea typeface="DM Serif Display"/>
                <a:cs typeface="DM Serif Display"/>
                <a:sym typeface="DM Serif Display"/>
              </a:rPr>
              <a:t>DID YOU KNOW?</a:t>
            </a:r>
          </a:p>
        </p:txBody>
      </p:sp>
      <p:sp>
        <p:nvSpPr>
          <p:cNvPr name="Freeform 22" id="22"/>
          <p:cNvSpPr/>
          <p:nvPr/>
        </p:nvSpPr>
        <p:spPr>
          <a:xfrm flipH="false" flipV="false" rot="0">
            <a:off x="14024218" y="5933629"/>
            <a:ext cx="3265975" cy="1086677"/>
          </a:xfrm>
          <a:custGeom>
            <a:avLst/>
            <a:gdLst/>
            <a:ahLst/>
            <a:cxnLst/>
            <a:rect r="r" b="b" t="t" l="l"/>
            <a:pathLst>
              <a:path h="1086677" w="3265975">
                <a:moveTo>
                  <a:pt x="0" y="0"/>
                </a:moveTo>
                <a:lnTo>
                  <a:pt x="3265974" y="0"/>
                </a:lnTo>
                <a:lnTo>
                  <a:pt x="3265974" y="1086677"/>
                </a:lnTo>
                <a:lnTo>
                  <a:pt x="0" y="1086677"/>
                </a:lnTo>
                <a:lnTo>
                  <a:pt x="0" y="0"/>
                </a:lnTo>
                <a:close/>
              </a:path>
            </a:pathLst>
          </a:custGeom>
          <a:blipFill>
            <a:blip r:embed="rId6"/>
            <a:stretch>
              <a:fillRect l="-98974" t="-257969" r="-206492" b="0"/>
            </a:stretch>
          </a:blipFill>
        </p:spPr>
      </p:sp>
      <p:sp>
        <p:nvSpPr>
          <p:cNvPr name="TextBox 23" id="23"/>
          <p:cNvSpPr txBox="true"/>
          <p:nvPr/>
        </p:nvSpPr>
        <p:spPr>
          <a:xfrm rot="0">
            <a:off x="14071445" y="5992357"/>
            <a:ext cx="3218747" cy="645329"/>
          </a:xfrm>
          <a:prstGeom prst="rect">
            <a:avLst/>
          </a:prstGeom>
        </p:spPr>
        <p:txBody>
          <a:bodyPr anchor="t" rtlCol="false" tIns="0" lIns="0" bIns="0" rIns="0">
            <a:spAutoFit/>
          </a:bodyPr>
          <a:lstStyle/>
          <a:p>
            <a:pPr algn="ctr" marL="0" indent="0" lvl="0">
              <a:lnSpc>
                <a:spcPts val="870"/>
              </a:lnSpc>
              <a:spcBef>
                <a:spcPct val="0"/>
              </a:spcBef>
            </a:pPr>
            <a:r>
              <a:rPr lang="en-US" sz="621">
                <a:solidFill>
                  <a:srgbClr val="5C4322"/>
                </a:solidFill>
                <a:latin typeface="PT Serif"/>
                <a:ea typeface="PT Serif"/>
                <a:cs typeface="PT Serif"/>
                <a:sym typeface="PT Serif"/>
              </a:rPr>
              <a:t>Some time in Carlyle’s life, she met Judith Hastings, who later became her lifelong companion and model. In 1913, they settled in Yew Tree Cottage in East Sussex. “The Guest, Venice”, shows both of them in conversation at sunset in a scene dominated by warm reds and yellows. The women’s poses and gestures seem toreflect each other - Hastings, seated, invitingly pulls on a long necklace while Carlyle leans comfortably on a windowsill, their complimentary poses suggesting an intimate relationship.</a:t>
            </a:r>
          </a:p>
        </p:txBody>
      </p:sp>
    </p:spTree>
  </p:cSld>
  <p:clrMapOvr>
    <a:masterClrMapping/>
  </p:clrMapOvr>
  <p:transition spd="slow">
    <p:fade/>
  </p:transition>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0312059"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8710" t="0" r="-361" b="-1244"/>
            </a:stretch>
          </a:blipFill>
        </p:spPr>
      </p:sp>
      <p:sp>
        <p:nvSpPr>
          <p:cNvPr name="Freeform 3" id="3"/>
          <p:cNvSpPr/>
          <p:nvPr/>
        </p:nvSpPr>
        <p:spPr>
          <a:xfrm flipH="false" flipV="false" rot="0">
            <a:off x="636563" y="0"/>
            <a:ext cx="10948622" cy="10287000"/>
          </a:xfrm>
          <a:custGeom>
            <a:avLst/>
            <a:gdLst/>
            <a:ahLst/>
            <a:cxnLst/>
            <a:rect r="r" b="b" t="t" l="l"/>
            <a:pathLst>
              <a:path h="10287000" w="10948622">
                <a:moveTo>
                  <a:pt x="0" y="0"/>
                </a:moveTo>
                <a:lnTo>
                  <a:pt x="10948622" y="0"/>
                </a:lnTo>
                <a:lnTo>
                  <a:pt x="10948622" y="10287000"/>
                </a:lnTo>
                <a:lnTo>
                  <a:pt x="0" y="10287000"/>
                </a:lnTo>
                <a:lnTo>
                  <a:pt x="0" y="0"/>
                </a:lnTo>
                <a:close/>
              </a:path>
            </a:pathLst>
          </a:custGeom>
          <a:blipFill>
            <a:blip r:embed="rId2"/>
            <a:stretch>
              <a:fillRect l="-69274" t="0" r="-601" b="-1725"/>
            </a:stretch>
          </a:blipFill>
        </p:spPr>
      </p:sp>
      <p:sp>
        <p:nvSpPr>
          <p:cNvPr name="Freeform 4" id="4"/>
          <p:cNvSpPr/>
          <p:nvPr/>
        </p:nvSpPr>
        <p:spPr>
          <a:xfrm flipH="false" flipV="false" rot="0">
            <a:off x="-4025365" y="1233387"/>
            <a:ext cx="4138600" cy="839288"/>
          </a:xfrm>
          <a:custGeom>
            <a:avLst/>
            <a:gdLst/>
            <a:ahLst/>
            <a:cxnLst/>
            <a:rect r="r" b="b" t="t" l="l"/>
            <a:pathLst>
              <a:path h="839288" w="4138600">
                <a:moveTo>
                  <a:pt x="0" y="0"/>
                </a:moveTo>
                <a:lnTo>
                  <a:pt x="4138599" y="0"/>
                </a:lnTo>
                <a:lnTo>
                  <a:pt x="4138599" y="839288"/>
                </a:lnTo>
                <a:lnTo>
                  <a:pt x="0" y="839288"/>
                </a:lnTo>
                <a:lnTo>
                  <a:pt x="0" y="0"/>
                </a:lnTo>
                <a:close/>
              </a:path>
            </a:pathLst>
          </a:custGeom>
          <a:blipFill>
            <a:blip r:embed="rId3"/>
            <a:stretch>
              <a:fillRect l="-534" t="0" r="-534" b="-46398"/>
            </a:stretch>
          </a:blipFill>
        </p:spPr>
      </p:sp>
      <p:sp>
        <p:nvSpPr>
          <p:cNvPr name="Freeform 5" id="5"/>
          <p:cNvSpPr/>
          <p:nvPr/>
        </p:nvSpPr>
        <p:spPr>
          <a:xfrm flipH="false" flipV="false" rot="0">
            <a:off x="1238236" y="1233387"/>
            <a:ext cx="4138600" cy="839288"/>
          </a:xfrm>
          <a:custGeom>
            <a:avLst/>
            <a:gdLst/>
            <a:ahLst/>
            <a:cxnLst/>
            <a:rect r="r" b="b" t="t" l="l"/>
            <a:pathLst>
              <a:path h="839288" w="4138600">
                <a:moveTo>
                  <a:pt x="0" y="0"/>
                </a:moveTo>
                <a:lnTo>
                  <a:pt x="4138600" y="0"/>
                </a:lnTo>
                <a:lnTo>
                  <a:pt x="4138600" y="839288"/>
                </a:lnTo>
                <a:lnTo>
                  <a:pt x="0" y="839288"/>
                </a:lnTo>
                <a:lnTo>
                  <a:pt x="0" y="0"/>
                </a:lnTo>
                <a:close/>
              </a:path>
            </a:pathLst>
          </a:custGeom>
          <a:blipFill>
            <a:blip r:embed="rId3"/>
            <a:stretch>
              <a:fillRect l="-534" t="0" r="-534" b="-46398"/>
            </a:stretch>
          </a:blipFill>
        </p:spPr>
      </p:sp>
      <p:sp>
        <p:nvSpPr>
          <p:cNvPr name="Freeform 6" id="6"/>
          <p:cNvSpPr/>
          <p:nvPr/>
        </p:nvSpPr>
        <p:spPr>
          <a:xfrm flipH="false" flipV="false" rot="0">
            <a:off x="6907782" y="1233387"/>
            <a:ext cx="4138600" cy="839288"/>
          </a:xfrm>
          <a:custGeom>
            <a:avLst/>
            <a:gdLst/>
            <a:ahLst/>
            <a:cxnLst/>
            <a:rect r="r" b="b" t="t" l="l"/>
            <a:pathLst>
              <a:path h="839288" w="4138600">
                <a:moveTo>
                  <a:pt x="0" y="0"/>
                </a:moveTo>
                <a:lnTo>
                  <a:pt x="4138600" y="0"/>
                </a:lnTo>
                <a:lnTo>
                  <a:pt x="4138600" y="839288"/>
                </a:lnTo>
                <a:lnTo>
                  <a:pt x="0" y="839288"/>
                </a:lnTo>
                <a:lnTo>
                  <a:pt x="0" y="0"/>
                </a:lnTo>
                <a:close/>
              </a:path>
            </a:pathLst>
          </a:custGeom>
          <a:blipFill>
            <a:blip r:embed="rId3"/>
            <a:stretch>
              <a:fillRect l="-534" t="0" r="-534" b="-46398"/>
            </a:stretch>
          </a:blipFill>
        </p:spPr>
      </p:sp>
      <p:sp>
        <p:nvSpPr>
          <p:cNvPr name="Freeform 7" id="7"/>
          <p:cNvSpPr/>
          <p:nvPr/>
        </p:nvSpPr>
        <p:spPr>
          <a:xfrm flipH="false" flipV="false" rot="0">
            <a:off x="1816458" y="2054311"/>
            <a:ext cx="2982156" cy="5049989"/>
          </a:xfrm>
          <a:custGeom>
            <a:avLst/>
            <a:gdLst/>
            <a:ahLst/>
            <a:cxnLst/>
            <a:rect r="r" b="b" t="t" l="l"/>
            <a:pathLst>
              <a:path h="5049989" w="2982156">
                <a:moveTo>
                  <a:pt x="0" y="0"/>
                </a:moveTo>
                <a:lnTo>
                  <a:pt x="2982157" y="0"/>
                </a:lnTo>
                <a:lnTo>
                  <a:pt x="2982157" y="5049989"/>
                </a:lnTo>
                <a:lnTo>
                  <a:pt x="0" y="5049989"/>
                </a:lnTo>
                <a:lnTo>
                  <a:pt x="0" y="0"/>
                </a:lnTo>
                <a:close/>
              </a:path>
            </a:pathLst>
          </a:custGeom>
          <a:blipFill>
            <a:blip r:embed="rId4"/>
            <a:stretch>
              <a:fillRect l="-182893" t="0" r="-293583" b="0"/>
            </a:stretch>
          </a:blipFill>
        </p:spPr>
      </p:sp>
      <p:sp>
        <p:nvSpPr>
          <p:cNvPr name="TextBox 8" id="8"/>
          <p:cNvSpPr txBox="true"/>
          <p:nvPr/>
        </p:nvSpPr>
        <p:spPr>
          <a:xfrm rot="0">
            <a:off x="2545477" y="1364783"/>
            <a:ext cx="1524119" cy="506603"/>
          </a:xfrm>
          <a:prstGeom prst="rect">
            <a:avLst/>
          </a:prstGeom>
        </p:spPr>
        <p:txBody>
          <a:bodyPr anchor="t" rtlCol="false" tIns="0" lIns="0" bIns="0" rIns="0">
            <a:spAutoFit/>
          </a:bodyPr>
          <a:lstStyle/>
          <a:p>
            <a:pPr algn="ctr" marL="0" indent="0" lvl="0">
              <a:lnSpc>
                <a:spcPts val="4102"/>
              </a:lnSpc>
              <a:spcBef>
                <a:spcPct val="0"/>
              </a:spcBef>
            </a:pPr>
            <a:r>
              <a:rPr lang="en-US" sz="2930">
                <a:solidFill>
                  <a:srgbClr val="5C4322"/>
                </a:solidFill>
                <a:latin typeface="DM Serif Display"/>
                <a:ea typeface="DM Serif Display"/>
                <a:cs typeface="DM Serif Display"/>
                <a:sym typeface="DM Serif Display"/>
              </a:rPr>
              <a:t>THE RISE</a:t>
            </a:r>
          </a:p>
        </p:txBody>
      </p:sp>
      <p:sp>
        <p:nvSpPr>
          <p:cNvPr name="TextBox 9" id="9"/>
          <p:cNvSpPr txBox="true"/>
          <p:nvPr/>
        </p:nvSpPr>
        <p:spPr>
          <a:xfrm rot="0">
            <a:off x="2046263" y="2441491"/>
            <a:ext cx="2561115" cy="5127062"/>
          </a:xfrm>
          <a:prstGeom prst="rect">
            <a:avLst/>
          </a:prstGeom>
        </p:spPr>
        <p:txBody>
          <a:bodyPr anchor="t" rtlCol="false" tIns="0" lIns="0" bIns="0" rIns="0">
            <a:spAutoFit/>
          </a:bodyPr>
          <a:lstStyle/>
          <a:p>
            <a:pPr algn="ctr">
              <a:lnSpc>
                <a:spcPts val="1246"/>
              </a:lnSpc>
            </a:pPr>
            <a:r>
              <a:rPr lang="en-US" sz="890">
                <a:solidFill>
                  <a:srgbClr val="5C4322"/>
                </a:solidFill>
                <a:latin typeface="PT Serif"/>
                <a:ea typeface="PT Serif"/>
                <a:cs typeface="PT Serif"/>
                <a:sym typeface="PT Serif"/>
              </a:rPr>
              <a:t>In 1883, where several paintings of hers were displayed at the Toronto Industrial Exhibition ( now known as Canadian National Exhibition ), an artist from London named Paul Peel, admired her work. He encouraged her to pursue formal training and education at art schools, and that led to her getting admitted to Academie Julian in Paris, where she learned more in art from peers and under William Bouguereau, Jules Lefebvre and Tony Robert-Fleury. She participated in three salon shows and, in 1893, exhibited her paintings at the Royal Academy in Paris.</a:t>
            </a:r>
          </a:p>
          <a:p>
            <a:pPr algn="ctr">
              <a:lnSpc>
                <a:spcPts val="1246"/>
              </a:lnSpc>
            </a:pPr>
          </a:p>
          <a:p>
            <a:pPr algn="ctr">
              <a:lnSpc>
                <a:spcPts val="1246"/>
              </a:lnSpc>
            </a:pPr>
            <a:r>
              <a:rPr lang="en-US" sz="890">
                <a:solidFill>
                  <a:srgbClr val="5C4322"/>
                </a:solidFill>
                <a:latin typeface="PT Serif"/>
                <a:ea typeface="PT Serif"/>
                <a:cs typeface="PT Serif"/>
                <a:sym typeface="PT Serif"/>
              </a:rPr>
              <a:t>She returned toher native country, Canada in 1896 to take up a teaching post at Havergal College. She had studios in London and Woodstock and, in 1897, became the first woman to be elected an Associate of the Royal Canadian Academy. In 1899, she established a studio in New York and a steady demand for her work grew.</a:t>
            </a:r>
          </a:p>
          <a:p>
            <a:pPr algn="ctr">
              <a:lnSpc>
                <a:spcPts val="1246"/>
              </a:lnSpc>
            </a:pPr>
          </a:p>
          <a:p>
            <a:pPr algn="ctr">
              <a:lnSpc>
                <a:spcPts val="1246"/>
              </a:lnSpc>
            </a:pPr>
            <a:r>
              <a:rPr lang="en-US" sz="890">
                <a:solidFill>
                  <a:srgbClr val="5C4322"/>
                </a:solidFill>
                <a:latin typeface="PT Serif"/>
                <a:ea typeface="PT Serif"/>
                <a:cs typeface="PT Serif"/>
                <a:sym typeface="PT Serif"/>
              </a:rPr>
              <a:t> During the early 1900s Carlyle traveled extensively, painting in Holland. Belgium, Spain, Italy. Venice. France. England and New England. In 1903. she won a con- test for the Osborne Company of New York that Norman Rockwell also won -to produce a 12-month calendar.</a:t>
            </a:r>
          </a:p>
          <a:p>
            <a:pPr algn="ctr">
              <a:lnSpc>
                <a:spcPts val="1246"/>
              </a:lnSpc>
            </a:pPr>
          </a:p>
          <a:p>
            <a:pPr algn="ctr">
              <a:lnSpc>
                <a:spcPts val="1246"/>
              </a:lnSpc>
            </a:pPr>
          </a:p>
          <a:p>
            <a:pPr algn="ctr">
              <a:lnSpc>
                <a:spcPts val="1246"/>
              </a:lnSpc>
            </a:pPr>
          </a:p>
          <a:p>
            <a:pPr algn="ctr">
              <a:lnSpc>
                <a:spcPts val="1246"/>
              </a:lnSpc>
            </a:pPr>
          </a:p>
          <a:p>
            <a:pPr algn="ctr">
              <a:lnSpc>
                <a:spcPts val="1246"/>
              </a:lnSpc>
            </a:pPr>
          </a:p>
          <a:p>
            <a:pPr algn="ctr" marL="0" indent="0" lvl="0">
              <a:lnSpc>
                <a:spcPts val="1246"/>
              </a:lnSpc>
              <a:spcBef>
                <a:spcPct val="0"/>
              </a:spcBef>
            </a:pPr>
          </a:p>
        </p:txBody>
      </p:sp>
      <p:sp>
        <p:nvSpPr>
          <p:cNvPr name="TextBox 10" id="10"/>
          <p:cNvSpPr txBox="true"/>
          <p:nvPr/>
        </p:nvSpPr>
        <p:spPr>
          <a:xfrm rot="0">
            <a:off x="7281836" y="1364783"/>
            <a:ext cx="3285530" cy="506603"/>
          </a:xfrm>
          <a:prstGeom prst="rect">
            <a:avLst/>
          </a:prstGeom>
        </p:spPr>
        <p:txBody>
          <a:bodyPr anchor="t" rtlCol="false" tIns="0" lIns="0" bIns="0" rIns="0">
            <a:spAutoFit/>
          </a:bodyPr>
          <a:lstStyle/>
          <a:p>
            <a:pPr algn="ctr" marL="0" indent="0" lvl="0">
              <a:lnSpc>
                <a:spcPts val="4102"/>
              </a:lnSpc>
              <a:spcBef>
                <a:spcPct val="0"/>
              </a:spcBef>
            </a:pPr>
            <a:r>
              <a:rPr lang="en-US" sz="2930">
                <a:solidFill>
                  <a:srgbClr val="5C4322"/>
                </a:solidFill>
                <a:latin typeface="DM Serif Display"/>
                <a:ea typeface="DM Serif Display"/>
                <a:cs typeface="DM Serif Display"/>
                <a:sym typeface="DM Serif Display"/>
              </a:rPr>
              <a:t>TOWARDS THE END</a:t>
            </a:r>
          </a:p>
        </p:txBody>
      </p:sp>
      <p:sp>
        <p:nvSpPr>
          <p:cNvPr name="Freeform 11" id="11"/>
          <p:cNvSpPr/>
          <p:nvPr/>
        </p:nvSpPr>
        <p:spPr>
          <a:xfrm flipH="false" flipV="false" rot="0">
            <a:off x="7433523" y="2054311"/>
            <a:ext cx="2982156" cy="2524994"/>
          </a:xfrm>
          <a:custGeom>
            <a:avLst/>
            <a:gdLst/>
            <a:ahLst/>
            <a:cxnLst/>
            <a:rect r="r" b="b" t="t" l="l"/>
            <a:pathLst>
              <a:path h="2524994" w="2982156">
                <a:moveTo>
                  <a:pt x="0" y="0"/>
                </a:moveTo>
                <a:lnTo>
                  <a:pt x="2982156" y="0"/>
                </a:lnTo>
                <a:lnTo>
                  <a:pt x="2982156" y="2524995"/>
                </a:lnTo>
                <a:lnTo>
                  <a:pt x="0" y="2524995"/>
                </a:lnTo>
                <a:lnTo>
                  <a:pt x="0" y="0"/>
                </a:lnTo>
                <a:close/>
              </a:path>
            </a:pathLst>
          </a:custGeom>
          <a:blipFill>
            <a:blip r:embed="rId4"/>
            <a:stretch>
              <a:fillRect l="-182893" t="0" r="-293583" b="-100000"/>
            </a:stretch>
          </a:blipFill>
        </p:spPr>
      </p:sp>
      <p:sp>
        <p:nvSpPr>
          <p:cNvPr name="TextBox 12" id="12"/>
          <p:cNvSpPr txBox="true"/>
          <p:nvPr/>
        </p:nvSpPr>
        <p:spPr>
          <a:xfrm rot="0">
            <a:off x="7535221" y="2451016"/>
            <a:ext cx="2778760" cy="1992784"/>
          </a:xfrm>
          <a:prstGeom prst="rect">
            <a:avLst/>
          </a:prstGeom>
        </p:spPr>
        <p:txBody>
          <a:bodyPr anchor="t" rtlCol="false" tIns="0" lIns="0" bIns="0" rIns="0">
            <a:spAutoFit/>
          </a:bodyPr>
          <a:lstStyle/>
          <a:p>
            <a:pPr algn="ctr">
              <a:lnSpc>
                <a:spcPts val="1034"/>
              </a:lnSpc>
            </a:pPr>
            <a:r>
              <a:rPr lang="en-US" sz="738">
                <a:solidFill>
                  <a:srgbClr val="5C4322"/>
                </a:solidFill>
                <a:latin typeface="PT Serif"/>
                <a:ea typeface="PT Serif"/>
                <a:cs typeface="PT Serif"/>
                <a:sym typeface="PT Serif"/>
              </a:rPr>
              <a:t>She returned to Woodstock in 1909 from New York due to her parents' ailing health. As the older sister,she cared for them untilher father passed away in 1911 and then her mother in 1912. She worked out of a small barn located at 146 Wilson Ave.behind her childhood home of "Englewood" during this time.</a:t>
            </a:r>
          </a:p>
          <a:p>
            <a:pPr algn="ctr">
              <a:lnSpc>
                <a:spcPts val="1034"/>
              </a:lnSpc>
            </a:pPr>
            <a:r>
              <a:rPr lang="en-US" sz="738">
                <a:solidFill>
                  <a:srgbClr val="5C4322"/>
                </a:solidFill>
                <a:latin typeface="PT Serif"/>
                <a:ea typeface="PT Serif"/>
                <a:cs typeface="PT Serif"/>
                <a:sym typeface="PT Serif"/>
              </a:rPr>
              <a:t>Florence Carlyle died at her Crowborough home in the spring of 1923 at the age of 59. Florence Carlyle's works can be found in a number of permanent col- lections in Canada, such as the National Gallery of Canada, the War Museum in Ottawa, the Art Gallery of Ontario in Toronto and the Hamilton Art Gallery, as well as Museum London.</a:t>
            </a:r>
          </a:p>
          <a:p>
            <a:pPr algn="ctr">
              <a:lnSpc>
                <a:spcPts val="1034"/>
              </a:lnSpc>
            </a:pPr>
            <a:r>
              <a:rPr lang="en-US" sz="738">
                <a:solidFill>
                  <a:srgbClr val="5C4322"/>
                </a:solidFill>
                <a:latin typeface="PT Serif"/>
                <a:ea typeface="PT Serif"/>
                <a:cs typeface="PT Serif"/>
                <a:sym typeface="PT Serif"/>
              </a:rPr>
              <a:t>In 1913, she moved to England to be with her brother and then Carlyle and a friend, Julie Hastings, moved to Crowborough and pur- chased The Cottage Sweethaws., During the First World War,</a:t>
            </a:r>
          </a:p>
          <a:p>
            <a:pPr algn="ctr" marL="0" indent="0" lvl="0">
              <a:lnSpc>
                <a:spcPts val="1034"/>
              </a:lnSpc>
              <a:spcBef>
                <a:spcPct val="0"/>
              </a:spcBef>
            </a:pPr>
            <a:r>
              <a:rPr lang="en-US" sz="738">
                <a:solidFill>
                  <a:srgbClr val="5C4322"/>
                </a:solidFill>
                <a:latin typeface="PT Serif"/>
                <a:ea typeface="PT Serif"/>
                <a:cs typeface="PT Serif"/>
                <a:sym typeface="PT Serif"/>
              </a:rPr>
              <a:t>With over 50 pieces, the Woodstock Art Gallery has the largest public collection of her work in North America.</a:t>
            </a:r>
          </a:p>
        </p:txBody>
      </p:sp>
      <p:sp>
        <p:nvSpPr>
          <p:cNvPr name="Freeform 13" id="13"/>
          <p:cNvSpPr/>
          <p:nvPr/>
        </p:nvSpPr>
        <p:spPr>
          <a:xfrm flipH="false" flipV="false" rot="0">
            <a:off x="6907782" y="4913367"/>
            <a:ext cx="4138600" cy="839288"/>
          </a:xfrm>
          <a:custGeom>
            <a:avLst/>
            <a:gdLst/>
            <a:ahLst/>
            <a:cxnLst/>
            <a:rect r="r" b="b" t="t" l="l"/>
            <a:pathLst>
              <a:path h="839288" w="4138600">
                <a:moveTo>
                  <a:pt x="0" y="0"/>
                </a:moveTo>
                <a:lnTo>
                  <a:pt x="4138600" y="0"/>
                </a:lnTo>
                <a:lnTo>
                  <a:pt x="4138600" y="839287"/>
                </a:lnTo>
                <a:lnTo>
                  <a:pt x="0" y="839287"/>
                </a:lnTo>
                <a:lnTo>
                  <a:pt x="0" y="0"/>
                </a:lnTo>
                <a:close/>
              </a:path>
            </a:pathLst>
          </a:custGeom>
          <a:blipFill>
            <a:blip r:embed="rId3"/>
            <a:stretch>
              <a:fillRect l="-534" t="0" r="-534" b="-46398"/>
            </a:stretch>
          </a:blipFill>
        </p:spPr>
      </p:sp>
      <p:sp>
        <p:nvSpPr>
          <p:cNvPr name="TextBox 14" id="14"/>
          <p:cNvSpPr txBox="true"/>
          <p:nvPr/>
        </p:nvSpPr>
        <p:spPr>
          <a:xfrm rot="0">
            <a:off x="6907782" y="5046371"/>
            <a:ext cx="4138600" cy="506603"/>
          </a:xfrm>
          <a:prstGeom prst="rect">
            <a:avLst/>
          </a:prstGeom>
        </p:spPr>
        <p:txBody>
          <a:bodyPr anchor="t" rtlCol="false" tIns="0" lIns="0" bIns="0" rIns="0">
            <a:spAutoFit/>
          </a:bodyPr>
          <a:lstStyle/>
          <a:p>
            <a:pPr algn="ctr" marL="0" indent="0" lvl="0">
              <a:lnSpc>
                <a:spcPts val="4102"/>
              </a:lnSpc>
              <a:spcBef>
                <a:spcPct val="0"/>
              </a:spcBef>
            </a:pPr>
            <a:r>
              <a:rPr lang="en-US" sz="2930">
                <a:solidFill>
                  <a:srgbClr val="5C4322"/>
                </a:solidFill>
                <a:latin typeface="DM Serif Display"/>
                <a:ea typeface="DM Serif Display"/>
                <a:cs typeface="DM Serif Display"/>
                <a:sym typeface="DM Serif Display"/>
              </a:rPr>
              <a:t>DID YOU KNOW?</a:t>
            </a:r>
          </a:p>
        </p:txBody>
      </p:sp>
      <p:sp>
        <p:nvSpPr>
          <p:cNvPr name="Freeform 15" id="15"/>
          <p:cNvSpPr/>
          <p:nvPr/>
        </p:nvSpPr>
        <p:spPr>
          <a:xfrm flipH="false" flipV="false" rot="0">
            <a:off x="7301391" y="5933629"/>
            <a:ext cx="3265975" cy="1086677"/>
          </a:xfrm>
          <a:custGeom>
            <a:avLst/>
            <a:gdLst/>
            <a:ahLst/>
            <a:cxnLst/>
            <a:rect r="r" b="b" t="t" l="l"/>
            <a:pathLst>
              <a:path h="1086677" w="3265975">
                <a:moveTo>
                  <a:pt x="0" y="0"/>
                </a:moveTo>
                <a:lnTo>
                  <a:pt x="3265975" y="0"/>
                </a:lnTo>
                <a:lnTo>
                  <a:pt x="3265975" y="1086677"/>
                </a:lnTo>
                <a:lnTo>
                  <a:pt x="0" y="1086677"/>
                </a:lnTo>
                <a:lnTo>
                  <a:pt x="0" y="0"/>
                </a:lnTo>
                <a:close/>
              </a:path>
            </a:pathLst>
          </a:custGeom>
          <a:blipFill>
            <a:blip r:embed="rId4"/>
            <a:stretch>
              <a:fillRect l="-98974" t="-257969" r="-206492" b="0"/>
            </a:stretch>
          </a:blipFill>
        </p:spPr>
      </p:sp>
      <p:sp>
        <p:nvSpPr>
          <p:cNvPr name="TextBox 16" id="16"/>
          <p:cNvSpPr txBox="true"/>
          <p:nvPr/>
        </p:nvSpPr>
        <p:spPr>
          <a:xfrm rot="0">
            <a:off x="7348619" y="5992357"/>
            <a:ext cx="3218747" cy="645329"/>
          </a:xfrm>
          <a:prstGeom prst="rect">
            <a:avLst/>
          </a:prstGeom>
        </p:spPr>
        <p:txBody>
          <a:bodyPr anchor="t" rtlCol="false" tIns="0" lIns="0" bIns="0" rIns="0">
            <a:spAutoFit/>
          </a:bodyPr>
          <a:lstStyle/>
          <a:p>
            <a:pPr algn="ctr" marL="0" indent="0" lvl="0">
              <a:lnSpc>
                <a:spcPts val="870"/>
              </a:lnSpc>
              <a:spcBef>
                <a:spcPct val="0"/>
              </a:spcBef>
            </a:pPr>
            <a:r>
              <a:rPr lang="en-US" sz="621">
                <a:solidFill>
                  <a:srgbClr val="5C4322"/>
                </a:solidFill>
                <a:latin typeface="PT Serif"/>
                <a:ea typeface="PT Serif"/>
                <a:cs typeface="PT Serif"/>
                <a:sym typeface="PT Serif"/>
              </a:rPr>
              <a:t>Some time in Carlyle’s life, she met Judith Hastings, who later became her lifelong companion and model. In 1913, they settled in Yew Tree Cottage in East Sussex. “The Guest, Venice”, shows both of them in conversation at sunset in a scene dominated by warm reds and yellows. The women’s poses and gestures seem toreflect each other - Hastings, seated, invitingly pulls on a long necklace while Carlyle leans comfortably on a windowsill, their complimentary poses suggesting an intimate relationship.</a:t>
            </a:r>
          </a:p>
        </p:txBody>
      </p:sp>
      <p:sp>
        <p:nvSpPr>
          <p:cNvPr name="Freeform 17" id="17"/>
          <p:cNvSpPr/>
          <p:nvPr/>
        </p:nvSpPr>
        <p:spPr>
          <a:xfrm flipH="false" flipV="false" rot="0">
            <a:off x="11585185" y="0"/>
            <a:ext cx="10948622" cy="10287000"/>
          </a:xfrm>
          <a:custGeom>
            <a:avLst/>
            <a:gdLst/>
            <a:ahLst/>
            <a:cxnLst/>
            <a:rect r="r" b="b" t="t" l="l"/>
            <a:pathLst>
              <a:path h="10287000" w="10948622">
                <a:moveTo>
                  <a:pt x="0" y="0"/>
                </a:moveTo>
                <a:lnTo>
                  <a:pt x="10948623" y="0"/>
                </a:lnTo>
                <a:lnTo>
                  <a:pt x="10948623" y="10287000"/>
                </a:lnTo>
                <a:lnTo>
                  <a:pt x="0" y="10287000"/>
                </a:lnTo>
                <a:lnTo>
                  <a:pt x="0" y="0"/>
                </a:lnTo>
                <a:close/>
              </a:path>
            </a:pathLst>
          </a:custGeom>
          <a:blipFill>
            <a:blip r:embed="rId2"/>
            <a:stretch>
              <a:fillRect l="-69274" t="0" r="-601" b="-1725"/>
            </a:stretch>
          </a:blipFill>
        </p:spPr>
      </p:sp>
      <p:sp>
        <p:nvSpPr>
          <p:cNvPr name="Freeform 18" id="18"/>
          <p:cNvSpPr/>
          <p:nvPr/>
        </p:nvSpPr>
        <p:spPr>
          <a:xfrm flipH="false" flipV="false" rot="0">
            <a:off x="12185260" y="1233387"/>
            <a:ext cx="4138600" cy="1105082"/>
          </a:xfrm>
          <a:custGeom>
            <a:avLst/>
            <a:gdLst/>
            <a:ahLst/>
            <a:cxnLst/>
            <a:rect r="r" b="b" t="t" l="l"/>
            <a:pathLst>
              <a:path h="1105082" w="4138600">
                <a:moveTo>
                  <a:pt x="0" y="0"/>
                </a:moveTo>
                <a:lnTo>
                  <a:pt x="4138600" y="0"/>
                </a:lnTo>
                <a:lnTo>
                  <a:pt x="4138600" y="1105083"/>
                </a:lnTo>
                <a:lnTo>
                  <a:pt x="0" y="1105083"/>
                </a:lnTo>
                <a:lnTo>
                  <a:pt x="0" y="0"/>
                </a:lnTo>
                <a:close/>
              </a:path>
            </a:pathLst>
          </a:custGeom>
          <a:blipFill>
            <a:blip r:embed="rId3"/>
            <a:stretch>
              <a:fillRect l="-534" t="0" r="-534" b="-11186"/>
            </a:stretch>
          </a:blipFill>
        </p:spPr>
      </p:sp>
      <p:sp>
        <p:nvSpPr>
          <p:cNvPr name="TextBox 19" id="19"/>
          <p:cNvSpPr txBox="true"/>
          <p:nvPr/>
        </p:nvSpPr>
        <p:spPr>
          <a:xfrm rot="0">
            <a:off x="12031971" y="1312102"/>
            <a:ext cx="4445178" cy="890502"/>
          </a:xfrm>
          <a:prstGeom prst="rect">
            <a:avLst/>
          </a:prstGeom>
        </p:spPr>
        <p:txBody>
          <a:bodyPr anchor="t" rtlCol="false" tIns="0" lIns="0" bIns="0" rIns="0">
            <a:spAutoFit/>
          </a:bodyPr>
          <a:lstStyle/>
          <a:p>
            <a:pPr algn="ctr">
              <a:lnSpc>
                <a:spcPts val="4356"/>
              </a:lnSpc>
            </a:pPr>
            <a:r>
              <a:rPr lang="en-US" sz="3111">
                <a:solidFill>
                  <a:srgbClr val="5C4322"/>
                </a:solidFill>
                <a:latin typeface="DM Serif Display"/>
                <a:ea typeface="DM Serif Display"/>
                <a:cs typeface="DM Serif Display"/>
                <a:sym typeface="DM Serif Display"/>
              </a:rPr>
              <a:t>TO LEARN MORE,</a:t>
            </a:r>
          </a:p>
          <a:p>
            <a:pPr algn="ctr" marL="0" indent="0" lvl="0">
              <a:lnSpc>
                <a:spcPts val="1555"/>
              </a:lnSpc>
            </a:pPr>
            <a:r>
              <a:rPr lang="en-US" sz="3111">
                <a:solidFill>
                  <a:srgbClr val="5C4322"/>
                </a:solidFill>
                <a:latin typeface="DM Serif Display"/>
                <a:ea typeface="DM Serif Display"/>
                <a:cs typeface="DM Serif Display"/>
                <a:sym typeface="DM Serif Display"/>
              </a:rPr>
              <a:t>CHECK OUT:</a:t>
            </a:r>
          </a:p>
        </p:txBody>
      </p:sp>
      <p:sp>
        <p:nvSpPr>
          <p:cNvPr name="Freeform 20" id="20"/>
          <p:cNvSpPr/>
          <p:nvPr/>
        </p:nvSpPr>
        <p:spPr>
          <a:xfrm flipH="false" flipV="false" rot="0">
            <a:off x="12763482" y="2202605"/>
            <a:ext cx="2982156" cy="3456004"/>
          </a:xfrm>
          <a:custGeom>
            <a:avLst/>
            <a:gdLst/>
            <a:ahLst/>
            <a:cxnLst/>
            <a:rect r="r" b="b" t="t" l="l"/>
            <a:pathLst>
              <a:path h="3456004" w="2982156">
                <a:moveTo>
                  <a:pt x="0" y="0"/>
                </a:moveTo>
                <a:lnTo>
                  <a:pt x="2982156" y="0"/>
                </a:lnTo>
                <a:lnTo>
                  <a:pt x="2982156" y="3456003"/>
                </a:lnTo>
                <a:lnTo>
                  <a:pt x="0" y="3456003"/>
                </a:lnTo>
                <a:lnTo>
                  <a:pt x="0" y="0"/>
                </a:lnTo>
                <a:close/>
              </a:path>
            </a:pathLst>
          </a:custGeom>
          <a:blipFill>
            <a:blip r:embed="rId4"/>
            <a:stretch>
              <a:fillRect l="-182893" t="0" r="-293583" b="-46122"/>
            </a:stretch>
          </a:blipFill>
        </p:spPr>
      </p:sp>
      <p:sp>
        <p:nvSpPr>
          <p:cNvPr name="TextBox 21" id="21"/>
          <p:cNvSpPr txBox="true"/>
          <p:nvPr/>
        </p:nvSpPr>
        <p:spPr>
          <a:xfrm rot="0">
            <a:off x="13037918" y="2676325"/>
            <a:ext cx="2433284" cy="2576067"/>
          </a:xfrm>
          <a:prstGeom prst="rect">
            <a:avLst/>
          </a:prstGeom>
        </p:spPr>
        <p:txBody>
          <a:bodyPr anchor="t" rtlCol="false" tIns="0" lIns="0" bIns="0" rIns="0">
            <a:spAutoFit/>
          </a:bodyPr>
          <a:lstStyle/>
          <a:p>
            <a:pPr algn="ctr">
              <a:lnSpc>
                <a:spcPts val="1254"/>
              </a:lnSpc>
            </a:pPr>
            <a:r>
              <a:rPr lang="en-US" sz="896" u="sng">
                <a:solidFill>
                  <a:srgbClr val="5C4322"/>
                </a:solidFill>
                <a:latin typeface="PT Serif"/>
                <a:ea typeface="PT Serif"/>
                <a:cs typeface="PT Serif"/>
                <a:sym typeface="PT Serif"/>
              </a:rPr>
              <a:t>https://blockclubchicago.org/2022/10/06/the-first-homosexuals-exhibition-at-wrightwood-659-explores-early-understandings-of-homosexuality-and-its-evolution/OOO</a:t>
            </a:r>
          </a:p>
          <a:p>
            <a:pPr algn="ctr">
              <a:lnSpc>
                <a:spcPts val="1254"/>
              </a:lnSpc>
            </a:pPr>
            <a:r>
              <a:rPr lang="en-US" sz="896" u="sng">
                <a:solidFill>
                  <a:srgbClr val="5C4322"/>
                </a:solidFill>
                <a:latin typeface="PT Serif"/>
                <a:ea typeface="PT Serif"/>
                <a:cs typeface="PT Serif"/>
                <a:sym typeface="PT Serif"/>
              </a:rPr>
              <a:t> </a:t>
            </a:r>
          </a:p>
          <a:p>
            <a:pPr algn="ctr">
              <a:lnSpc>
                <a:spcPts val="1254"/>
              </a:lnSpc>
            </a:pPr>
            <a:r>
              <a:rPr lang="en-US" sz="896" u="sng">
                <a:solidFill>
                  <a:srgbClr val="5C4322"/>
                </a:solidFill>
                <a:latin typeface="PT Serif"/>
                <a:ea typeface="PT Serif"/>
                <a:cs typeface="PT Serif"/>
                <a:sym typeface="PT Serif"/>
              </a:rPr>
              <a:t>Carlyle: Strong and gutsy by Heather Rivers</a:t>
            </a:r>
          </a:p>
          <a:p>
            <a:pPr algn="ctr">
              <a:lnSpc>
                <a:spcPts val="1254"/>
              </a:lnSpc>
            </a:pPr>
          </a:p>
          <a:p>
            <a:pPr algn="ctr">
              <a:lnSpc>
                <a:spcPts val="1254"/>
              </a:lnSpc>
            </a:pPr>
            <a:r>
              <a:rPr lang="en-US" sz="896" u="sng">
                <a:solidFill>
                  <a:srgbClr val="5C4322"/>
                </a:solidFill>
                <a:latin typeface="PT Serif"/>
                <a:ea typeface="PT Serif"/>
                <a:cs typeface="PT Serif"/>
                <a:sym typeface="PT Serif"/>
              </a:rPr>
              <a:t>Florence Carlyle: Against All Odds by Joan Murray</a:t>
            </a:r>
          </a:p>
          <a:p>
            <a:pPr algn="ctr">
              <a:lnSpc>
                <a:spcPts val="1254"/>
              </a:lnSpc>
            </a:pPr>
          </a:p>
          <a:p>
            <a:pPr algn="ctr">
              <a:lnSpc>
                <a:spcPts val="1254"/>
              </a:lnSpc>
            </a:pPr>
            <a:r>
              <a:rPr lang="en-US" sz="896" u="sng">
                <a:solidFill>
                  <a:srgbClr val="5C4322"/>
                </a:solidFill>
                <a:latin typeface="PT Serif"/>
                <a:ea typeface="PT Serif"/>
                <a:cs typeface="PT Serif"/>
                <a:sym typeface="PT Serif"/>
              </a:rPr>
              <a:t>Florence Carlyle: A Canadian in Paris 1890-1896 by Susan Butlin</a:t>
            </a:r>
          </a:p>
          <a:p>
            <a:pPr algn="ctr">
              <a:lnSpc>
                <a:spcPts val="1254"/>
              </a:lnSpc>
            </a:pPr>
          </a:p>
          <a:p>
            <a:pPr algn="ctr">
              <a:lnSpc>
                <a:spcPts val="1254"/>
              </a:lnSpc>
            </a:pPr>
            <a:r>
              <a:rPr lang="en-US" sz="896" u="sng">
                <a:solidFill>
                  <a:srgbClr val="5C4322"/>
                </a:solidFill>
                <a:latin typeface="PT Serif"/>
                <a:ea typeface="PT Serif"/>
                <a:cs typeface="PT Serif"/>
                <a:sym typeface="PT Serif"/>
              </a:rPr>
              <a:t>Celebrated citizens: Woodstoxk's Most Famous Artist by Keith Maryanovich</a:t>
            </a:r>
          </a:p>
          <a:p>
            <a:pPr algn="ctr">
              <a:lnSpc>
                <a:spcPts val="1254"/>
              </a:lnSpc>
            </a:pPr>
          </a:p>
          <a:p>
            <a:pPr algn="ctr" marL="0" indent="0" lvl="0">
              <a:lnSpc>
                <a:spcPts val="1254"/>
              </a:lnSpc>
              <a:spcBef>
                <a:spcPct val="0"/>
              </a:spcBef>
            </a:pPr>
            <a:r>
              <a:rPr lang="en-US" sz="896" u="sng">
                <a:solidFill>
                  <a:srgbClr val="5C4322"/>
                </a:solidFill>
                <a:latin typeface="PT Serif"/>
                <a:ea typeface="PT Serif"/>
                <a:cs typeface="PT Serif"/>
                <a:sym typeface="PT Serif"/>
              </a:rPr>
              <a:t>https://www.woodstockartgallery.ca/</a:t>
            </a:r>
          </a:p>
        </p:txBody>
      </p:sp>
    </p:spTree>
  </p:cSld>
  <p:clrMapOvr>
    <a:masterClrMapping/>
  </p:clrMapOvr>
  <p:transition spd="slow">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DAHOWI50-q4</dc:identifier>
  <dcterms:modified xsi:type="dcterms:W3CDTF">2011-08-01T06:04:30Z</dcterms:modified>
  <cp:revision>1</cp:revision>
  <dc:title>Le Printemps de la vie</dc:title>
</cp:coreProperties>
</file>