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8288000" cy="10287000"/>
  <p:notesSz cx="6858000" cy="9144000"/>
  <p:embeddedFontLst>
    <p:embeddedFont>
      <p:font typeface="Lato" panose="020F0502020204030203" pitchFamily="34" charset="0"/>
      <p:regular r:id="rId11"/>
    </p:embeddedFont>
    <p:embeddedFont>
      <p:font typeface="Ovo" panose="020B0604020202020204" charset="0"/>
      <p:regular r:id="rId12"/>
    </p:embeddedFont>
    <p:embeddedFont>
      <p:font typeface="TAN Twinkle" panose="020B0604020202020204" charset="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7.xml"/><Relationship Id="rId1" Type="http://schemas.openxmlformats.org/officeDocument/2006/relationships/slideLayout" Target="../slideLayouts/slideLayout7.xml"/><Relationship Id="rId6" Type="http://schemas.openxmlformats.org/officeDocument/2006/relationships/slide" Target="slide8.xml"/><Relationship Id="rId5" Type="http://schemas.openxmlformats.org/officeDocument/2006/relationships/slide" Target="slide3.xml"/><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4.svg"/><Relationship Id="rId7"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xml"/><Relationship Id="rId5" Type="http://schemas.openxmlformats.org/officeDocument/2006/relationships/image" Target="../media/image6.svg"/><Relationship Id="rId10" Type="http://schemas.openxmlformats.org/officeDocument/2006/relationships/slide" Target="slide6.xml"/><Relationship Id="rId4" Type="http://schemas.openxmlformats.org/officeDocument/2006/relationships/image" Target="../media/image5.png"/><Relationship Id="rId9" Type="http://schemas.openxmlformats.org/officeDocument/2006/relationships/slide" Target="slide5.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0" y="1113467"/>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a:hlinkClick r:id="rId2" action="ppaction://hlinksldjump"/>
          </p:cNvPr>
          <p:cNvSpPr/>
          <p:nvPr/>
        </p:nvSpPr>
        <p:spPr>
          <a:xfrm>
            <a:off x="-246340" y="8288028"/>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AutoShape 4"/>
          <p:cNvSpPr/>
          <p:nvPr/>
        </p:nvSpPr>
        <p:spPr>
          <a:xfrm flipH="1">
            <a:off x="505560" y="-19050"/>
            <a:ext cx="0" cy="8307078"/>
          </a:xfrm>
          <a:prstGeom prst="line">
            <a:avLst/>
          </a:prstGeom>
          <a:ln w="19050" cap="rnd">
            <a:solidFill>
              <a:srgbClr val="413C36"/>
            </a:solidFill>
            <a:prstDash val="solid"/>
            <a:headEnd type="none" w="sm" len="sm"/>
            <a:tailEnd type="none" w="sm" len="sm"/>
          </a:ln>
        </p:spPr>
        <p:txBody>
          <a:bodyPr/>
          <a:lstStyle/>
          <a:p>
            <a:endParaRPr lang="en-US"/>
          </a:p>
        </p:txBody>
      </p:sp>
      <p:sp>
        <p:nvSpPr>
          <p:cNvPr id="5" name="AutoShape 5"/>
          <p:cNvSpPr/>
          <p:nvPr/>
        </p:nvSpPr>
        <p:spPr>
          <a:xfrm>
            <a:off x="7197107" y="0"/>
            <a:ext cx="0" cy="8288028"/>
          </a:xfrm>
          <a:prstGeom prst="line">
            <a:avLst/>
          </a:prstGeom>
          <a:ln w="19050" cap="rnd">
            <a:solidFill>
              <a:srgbClr val="413C36"/>
            </a:solidFill>
            <a:prstDash val="solid"/>
            <a:headEnd type="none" w="sm" len="sm"/>
            <a:tailEnd type="none" w="sm" len="sm"/>
          </a:ln>
        </p:spPr>
        <p:txBody>
          <a:bodyPr/>
          <a:lstStyle/>
          <a:p>
            <a:endParaRPr lang="en-US"/>
          </a:p>
        </p:txBody>
      </p:sp>
      <p:sp>
        <p:nvSpPr>
          <p:cNvPr id="6" name="Freeform 6"/>
          <p:cNvSpPr/>
          <p:nvPr/>
        </p:nvSpPr>
        <p:spPr>
          <a:xfrm>
            <a:off x="7450629" y="1312612"/>
            <a:ext cx="10629445" cy="6776271"/>
          </a:xfrm>
          <a:custGeom>
            <a:avLst/>
            <a:gdLst/>
            <a:ahLst/>
            <a:cxnLst/>
            <a:rect l="l" t="t" r="r" b="b"/>
            <a:pathLst>
              <a:path w="10629445" h="6776271">
                <a:moveTo>
                  <a:pt x="0" y="0"/>
                </a:moveTo>
                <a:lnTo>
                  <a:pt x="10629445" y="0"/>
                </a:lnTo>
                <a:lnTo>
                  <a:pt x="10629445" y="6776271"/>
                </a:lnTo>
                <a:lnTo>
                  <a:pt x="0" y="6776271"/>
                </a:lnTo>
                <a:lnTo>
                  <a:pt x="0" y="0"/>
                </a:lnTo>
                <a:close/>
              </a:path>
            </a:pathLst>
          </a:custGeom>
          <a:blipFill>
            <a:blip r:embed="rId3"/>
            <a:stretch>
              <a:fillRect/>
            </a:stretch>
          </a:blipFill>
        </p:spPr>
        <p:txBody>
          <a:bodyPr/>
          <a:lstStyle/>
          <a:p>
            <a:endParaRPr lang="en-US"/>
          </a:p>
        </p:txBody>
      </p:sp>
      <p:sp>
        <p:nvSpPr>
          <p:cNvPr id="7" name="TextBox 7"/>
          <p:cNvSpPr txBox="1"/>
          <p:nvPr/>
        </p:nvSpPr>
        <p:spPr>
          <a:xfrm>
            <a:off x="694212" y="3831553"/>
            <a:ext cx="6314243" cy="1311947"/>
          </a:xfrm>
          <a:prstGeom prst="rect">
            <a:avLst/>
          </a:prstGeom>
        </p:spPr>
        <p:txBody>
          <a:bodyPr lIns="0" tIns="0" rIns="0" bIns="0" rtlCol="0" anchor="t">
            <a:spAutoFit/>
          </a:bodyPr>
          <a:lstStyle/>
          <a:p>
            <a:pPr algn="ctr">
              <a:lnSpc>
                <a:spcPts val="10597"/>
              </a:lnSpc>
              <a:spcBef>
                <a:spcPct val="0"/>
              </a:spcBef>
            </a:pPr>
            <a:r>
              <a:rPr lang="en-US" sz="8151">
                <a:solidFill>
                  <a:srgbClr val="000000"/>
                </a:solidFill>
                <a:latin typeface="TAN Twinkle"/>
                <a:ea typeface="TAN Twinkle"/>
                <a:cs typeface="TAN Twinkle"/>
                <a:sym typeface="TAN Twinkle"/>
              </a:rPr>
              <a:t>Altadore</a:t>
            </a:r>
          </a:p>
        </p:txBody>
      </p:sp>
      <p:sp>
        <p:nvSpPr>
          <p:cNvPr id="8" name="TextBox 8"/>
          <p:cNvSpPr txBox="1"/>
          <p:nvPr/>
        </p:nvSpPr>
        <p:spPr>
          <a:xfrm>
            <a:off x="1441732" y="5457752"/>
            <a:ext cx="4819204" cy="653996"/>
          </a:xfrm>
          <a:prstGeom prst="rect">
            <a:avLst/>
          </a:prstGeom>
        </p:spPr>
        <p:txBody>
          <a:bodyPr lIns="0" tIns="0" rIns="0" bIns="0" rtlCol="0" anchor="t">
            <a:spAutoFit/>
          </a:bodyPr>
          <a:lstStyle/>
          <a:p>
            <a:pPr algn="ctr">
              <a:lnSpc>
                <a:spcPts val="5205"/>
              </a:lnSpc>
              <a:spcBef>
                <a:spcPct val="0"/>
              </a:spcBef>
            </a:pPr>
            <a:r>
              <a:rPr lang="en-US" sz="4004">
                <a:solidFill>
                  <a:srgbClr val="000000"/>
                </a:solidFill>
                <a:latin typeface="Ovo"/>
                <a:ea typeface="Ovo"/>
                <a:cs typeface="Ovo"/>
                <a:sym typeface="Ovo"/>
              </a:rPr>
              <a:t>A house fit for a king </a:t>
            </a:r>
          </a:p>
        </p:txBody>
      </p:sp>
      <p:sp>
        <p:nvSpPr>
          <p:cNvPr id="9" name="TextBox 9"/>
          <p:cNvSpPr txBox="1"/>
          <p:nvPr/>
        </p:nvSpPr>
        <p:spPr>
          <a:xfrm>
            <a:off x="505560" y="8858223"/>
            <a:ext cx="1932840" cy="742950"/>
          </a:xfrm>
          <a:prstGeom prst="rect">
            <a:avLst/>
          </a:prstGeom>
        </p:spPr>
        <p:txBody>
          <a:bodyPr wrap="square" lIns="0" tIns="0" rIns="0" bIns="0" rtlCol="0" anchor="t">
            <a:spAutoFit/>
          </a:bodyPr>
          <a:lstStyle/>
          <a:p>
            <a:pPr algn="ctr">
              <a:lnSpc>
                <a:spcPts val="5850"/>
              </a:lnSpc>
              <a:spcBef>
                <a:spcPct val="0"/>
              </a:spcBef>
            </a:pPr>
            <a:r>
              <a:rPr lang="en-US" sz="4500" dirty="0">
                <a:solidFill>
                  <a:schemeClr val="accent2">
                    <a:lumMod val="50000"/>
                  </a:schemeClr>
                </a:solidFill>
                <a:latin typeface="Ovo"/>
                <a:ea typeface="Ovo"/>
                <a:cs typeface="Ovo"/>
                <a:sym typeface="Ovo"/>
                <a:hlinkClick r:id="rId4" action="ppaction://hlinksldjump">
                  <a:extLst>
                    <a:ext uri="{A12FA001-AC4F-418D-AE19-62706E023703}">
                      <ahyp:hlinkClr xmlns:ahyp="http://schemas.microsoft.com/office/drawing/2018/hyperlinkcolor" val="tx"/>
                    </a:ext>
                  </a:extLst>
                </a:hlinkClick>
              </a:rPr>
              <a:t>History</a:t>
            </a:r>
          </a:p>
        </p:txBody>
      </p:sp>
      <p:sp>
        <p:nvSpPr>
          <p:cNvPr id="10" name="TextBox 10"/>
          <p:cNvSpPr txBox="1"/>
          <p:nvPr/>
        </p:nvSpPr>
        <p:spPr>
          <a:xfrm>
            <a:off x="2848107" y="8858223"/>
            <a:ext cx="2502396" cy="742950"/>
          </a:xfrm>
          <a:prstGeom prst="rect">
            <a:avLst/>
          </a:prstGeom>
        </p:spPr>
        <p:txBody>
          <a:bodyPr lIns="0" tIns="0" rIns="0" bIns="0" rtlCol="0" anchor="t">
            <a:spAutoFit/>
          </a:bodyPr>
          <a:lstStyle/>
          <a:p>
            <a:pPr algn="ctr">
              <a:lnSpc>
                <a:spcPts val="5850"/>
              </a:lnSpc>
              <a:spcBef>
                <a:spcPct val="0"/>
              </a:spcBef>
            </a:pPr>
            <a:r>
              <a:rPr lang="en-US" sz="4500">
                <a:solidFill>
                  <a:schemeClr val="accent2">
                    <a:lumMod val="50000"/>
                  </a:schemeClr>
                </a:solidFill>
                <a:latin typeface="Ovo"/>
                <a:ea typeface="Ovo"/>
                <a:cs typeface="Ovo"/>
                <a:sym typeface="Ovo"/>
                <a:hlinkClick r:id="rId5" action="ppaction://hlinksldjump">
                  <a:extLst>
                    <a:ext uri="{A12FA001-AC4F-418D-AE19-62706E023703}">
                      <ahyp:hlinkClr xmlns:ahyp="http://schemas.microsoft.com/office/drawing/2018/hyperlinkcolor" val="tx"/>
                    </a:ext>
                  </a:extLst>
                </a:hlinkClick>
              </a:rPr>
              <a:t>Residence</a:t>
            </a:r>
          </a:p>
        </p:txBody>
      </p:sp>
      <p:sp>
        <p:nvSpPr>
          <p:cNvPr id="11" name="TextBox 11"/>
          <p:cNvSpPr txBox="1"/>
          <p:nvPr/>
        </p:nvSpPr>
        <p:spPr>
          <a:xfrm>
            <a:off x="5760210" y="8858223"/>
            <a:ext cx="4086660" cy="742950"/>
          </a:xfrm>
          <a:prstGeom prst="rect">
            <a:avLst/>
          </a:prstGeom>
        </p:spPr>
        <p:txBody>
          <a:bodyPr lIns="0" tIns="0" rIns="0" bIns="0" rtlCol="0" anchor="t">
            <a:spAutoFit/>
          </a:bodyPr>
          <a:lstStyle/>
          <a:p>
            <a:pPr algn="ctr">
              <a:lnSpc>
                <a:spcPts val="5850"/>
              </a:lnSpc>
              <a:spcBef>
                <a:spcPct val="0"/>
              </a:spcBef>
            </a:pPr>
            <a:r>
              <a:rPr lang="en-US" sz="4500">
                <a:solidFill>
                  <a:schemeClr val="accent2">
                    <a:lumMod val="50000"/>
                  </a:schemeClr>
                </a:solidFill>
                <a:latin typeface="Ovo"/>
                <a:ea typeface="Ovo"/>
                <a:cs typeface="Ovo"/>
                <a:sym typeface="Ovo"/>
                <a:hlinkClick r:id="rId2" action="ppaction://hlinksldjump">
                  <a:extLst>
                    <a:ext uri="{A12FA001-AC4F-418D-AE19-62706E023703}">
                      <ahyp:hlinkClr xmlns:ahyp="http://schemas.microsoft.com/office/drawing/2018/hyperlinkcolor" val="tx"/>
                    </a:ext>
                  </a:extLst>
                </a:hlinkClick>
              </a:rPr>
              <a:t>Famous Visitors </a:t>
            </a:r>
          </a:p>
        </p:txBody>
      </p:sp>
      <p:sp>
        <p:nvSpPr>
          <p:cNvPr id="12" name="TextBox 12"/>
          <p:cNvSpPr txBox="1"/>
          <p:nvPr/>
        </p:nvSpPr>
        <p:spPr>
          <a:xfrm>
            <a:off x="13943328" y="8858223"/>
            <a:ext cx="4136746" cy="742950"/>
          </a:xfrm>
          <a:prstGeom prst="rect">
            <a:avLst/>
          </a:prstGeom>
        </p:spPr>
        <p:txBody>
          <a:bodyPr lIns="0" tIns="0" rIns="0" bIns="0" rtlCol="0" anchor="t">
            <a:spAutoFit/>
          </a:bodyPr>
          <a:lstStyle/>
          <a:p>
            <a:pPr algn="ctr">
              <a:lnSpc>
                <a:spcPts val="5850"/>
              </a:lnSpc>
              <a:spcBef>
                <a:spcPct val="0"/>
              </a:spcBef>
            </a:pPr>
            <a:r>
              <a:rPr lang="en-US" sz="4500" dirty="0">
                <a:solidFill>
                  <a:schemeClr val="accent2">
                    <a:lumMod val="50000"/>
                  </a:schemeClr>
                </a:solidFill>
                <a:latin typeface="Ovo"/>
                <a:ea typeface="Ovo"/>
                <a:cs typeface="Ovo"/>
                <a:sym typeface="Ovo"/>
                <a:hlinkClick r:id="rId6" action="ppaction://hlinksldjump">
                  <a:extLst>
                    <a:ext uri="{A12FA001-AC4F-418D-AE19-62706E023703}">
                      <ahyp:hlinkClr xmlns:ahyp="http://schemas.microsoft.com/office/drawing/2018/hyperlinkcolor" val="tx"/>
                    </a:ext>
                  </a:extLst>
                </a:hlinkClick>
              </a:rPr>
              <a:t>More Resources</a:t>
            </a:r>
          </a:p>
        </p:txBody>
      </p:sp>
      <p:sp>
        <p:nvSpPr>
          <p:cNvPr id="13" name="TextBox 13"/>
          <p:cNvSpPr txBox="1"/>
          <p:nvPr/>
        </p:nvSpPr>
        <p:spPr>
          <a:xfrm>
            <a:off x="10256577" y="8858250"/>
            <a:ext cx="3277046" cy="742897"/>
          </a:xfrm>
          <a:prstGeom prst="rect">
            <a:avLst/>
          </a:prstGeom>
        </p:spPr>
        <p:txBody>
          <a:bodyPr lIns="0" tIns="0" rIns="0" bIns="0" rtlCol="0" anchor="t">
            <a:spAutoFit/>
          </a:bodyPr>
          <a:lstStyle/>
          <a:p>
            <a:pPr algn="ctr">
              <a:lnSpc>
                <a:spcPts val="5855"/>
              </a:lnSpc>
              <a:spcBef>
                <a:spcPct val="0"/>
              </a:spcBef>
            </a:pPr>
            <a:r>
              <a:rPr lang="en-US" sz="4504">
                <a:solidFill>
                  <a:schemeClr val="accent2">
                    <a:lumMod val="50000"/>
                  </a:schemeClr>
                </a:solidFill>
                <a:latin typeface="Ovo"/>
                <a:ea typeface="Ovo"/>
                <a:cs typeface="Ovo"/>
                <a:sym typeface="Ovo"/>
                <a:hlinkClick r:id="rId6" action="ppaction://hlinksldjump">
                  <a:extLst>
                    <a:ext uri="{A12FA001-AC4F-418D-AE19-62706E023703}">
                      <ahyp:hlinkClr xmlns:ahyp="http://schemas.microsoft.com/office/drawing/2018/hyperlinkcolor" val="tx"/>
                    </a:ext>
                  </a:extLst>
                </a:hlinkClick>
              </a:rPr>
              <a:t>Architecture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0" y="1864702"/>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p:cNvSpPr/>
          <p:nvPr/>
        </p:nvSpPr>
        <p:spPr>
          <a:xfrm>
            <a:off x="24075" y="9896653"/>
            <a:ext cx="18263925" cy="178"/>
          </a:xfrm>
          <a:prstGeom prst="line">
            <a:avLst/>
          </a:prstGeom>
          <a:ln w="19050" cap="rnd">
            <a:solidFill>
              <a:srgbClr val="413C36"/>
            </a:solidFill>
            <a:prstDash val="solid"/>
            <a:headEnd type="none" w="sm" len="sm"/>
            <a:tailEnd type="none" w="sm" len="sm"/>
          </a:ln>
        </p:spPr>
        <p:txBody>
          <a:bodyPr/>
          <a:lstStyle/>
          <a:p>
            <a:endParaRPr lang="en-US"/>
          </a:p>
        </p:txBody>
      </p:sp>
      <p:sp>
        <p:nvSpPr>
          <p:cNvPr id="4" name="Freeform 4"/>
          <p:cNvSpPr/>
          <p:nvPr/>
        </p:nvSpPr>
        <p:spPr>
          <a:xfrm>
            <a:off x="659190" y="2150452"/>
            <a:ext cx="6429420" cy="7527126"/>
          </a:xfrm>
          <a:custGeom>
            <a:avLst/>
            <a:gdLst/>
            <a:ahLst/>
            <a:cxnLst/>
            <a:rect l="l" t="t" r="r" b="b"/>
            <a:pathLst>
              <a:path w="6429420" h="7527126">
                <a:moveTo>
                  <a:pt x="0" y="0"/>
                </a:moveTo>
                <a:lnTo>
                  <a:pt x="6429420" y="0"/>
                </a:lnTo>
                <a:lnTo>
                  <a:pt x="6429420" y="7527126"/>
                </a:lnTo>
                <a:lnTo>
                  <a:pt x="0" y="7527126"/>
                </a:lnTo>
                <a:lnTo>
                  <a:pt x="0" y="0"/>
                </a:lnTo>
                <a:close/>
              </a:path>
            </a:pathLst>
          </a:custGeom>
          <a:blipFill>
            <a:blip r:embed="rId2"/>
            <a:stretch>
              <a:fillRect/>
            </a:stretch>
          </a:blipFill>
        </p:spPr>
        <p:txBody>
          <a:bodyPr/>
          <a:lstStyle/>
          <a:p>
            <a:endParaRPr lang="en-US"/>
          </a:p>
        </p:txBody>
      </p:sp>
      <p:sp>
        <p:nvSpPr>
          <p:cNvPr id="5" name="TextBox 5"/>
          <p:cNvSpPr txBox="1"/>
          <p:nvPr/>
        </p:nvSpPr>
        <p:spPr>
          <a:xfrm>
            <a:off x="7477615" y="2436942"/>
            <a:ext cx="10327867" cy="6830322"/>
          </a:xfrm>
          <a:prstGeom prst="rect">
            <a:avLst/>
          </a:prstGeom>
        </p:spPr>
        <p:txBody>
          <a:bodyPr lIns="0" tIns="0" rIns="0" bIns="0" rtlCol="0" anchor="t">
            <a:spAutoFit/>
          </a:bodyPr>
          <a:lstStyle/>
          <a:p>
            <a:pPr algn="l">
              <a:lnSpc>
                <a:spcPts val="5403"/>
              </a:lnSpc>
            </a:pPr>
            <a:r>
              <a:rPr lang="en-US" sz="3508">
                <a:solidFill>
                  <a:srgbClr val="000000"/>
                </a:solidFill>
                <a:latin typeface="Ovo"/>
                <a:ea typeface="Ovo"/>
                <a:cs typeface="Ovo"/>
                <a:sym typeface="Ovo"/>
              </a:rPr>
              <a:t>When </a:t>
            </a:r>
            <a:r>
              <a:rPr lang="en-US" sz="3508" u="sng">
                <a:solidFill>
                  <a:srgbClr val="000000"/>
                </a:solidFill>
                <a:latin typeface="Ovo"/>
                <a:ea typeface="Ovo"/>
                <a:cs typeface="Ovo"/>
                <a:sym typeface="Ovo"/>
              </a:rPr>
              <a:t>Andrew Drew</a:t>
            </a:r>
            <a:r>
              <a:rPr lang="en-US" sz="3508">
                <a:solidFill>
                  <a:srgbClr val="000000"/>
                </a:solidFill>
                <a:latin typeface="Ovo"/>
                <a:ea typeface="Ovo"/>
                <a:cs typeface="Ovo"/>
                <a:sym typeface="Ovo"/>
              </a:rPr>
              <a:t> first came to Woodstock in 1832, he had been asked to purchase land for a house for his friend, Henry Vansittart. He chose what was thought to be a prime location for the residence – the block of land that was situated within the area of Dundas Street, Devonshire Street, Wellington Street North, and Huron Street. However, </a:t>
            </a:r>
            <a:r>
              <a:rPr lang="en-US" sz="3508" u="sng">
                <a:solidFill>
                  <a:srgbClr val="000000"/>
                </a:solidFill>
                <a:latin typeface="Ovo"/>
                <a:ea typeface="Ovo"/>
                <a:cs typeface="Ovo"/>
                <a:sym typeface="Ovo"/>
              </a:rPr>
              <a:t>Admiral Vansittart</a:t>
            </a:r>
            <a:r>
              <a:rPr lang="en-US" sz="3508">
                <a:solidFill>
                  <a:srgbClr val="000000"/>
                </a:solidFill>
                <a:latin typeface="Ovo"/>
                <a:ea typeface="Ovo"/>
                <a:cs typeface="Ovo"/>
                <a:sym typeface="Ovo"/>
              </a:rPr>
              <a:t> didn’t like the location, and he never lived there. Instead, he stayed in a local hotel until his new home was built, North of Eastwood.</a:t>
            </a:r>
          </a:p>
        </p:txBody>
      </p:sp>
      <p:sp>
        <p:nvSpPr>
          <p:cNvPr id="6" name="TextBox 6"/>
          <p:cNvSpPr txBox="1"/>
          <p:nvPr/>
        </p:nvSpPr>
        <p:spPr>
          <a:xfrm>
            <a:off x="1028699" y="334626"/>
            <a:ext cx="6059909" cy="1359346"/>
          </a:xfrm>
          <a:prstGeom prst="rect">
            <a:avLst/>
          </a:prstGeom>
        </p:spPr>
        <p:txBody>
          <a:bodyPr wrap="square" lIns="0" tIns="0" rIns="0" bIns="0" rtlCol="0" anchor="t">
            <a:spAutoFit/>
          </a:bodyPr>
          <a:lstStyle/>
          <a:p>
            <a:pPr algn="ctr">
              <a:lnSpc>
                <a:spcPts val="10597"/>
              </a:lnSpc>
              <a:spcBef>
                <a:spcPct val="0"/>
              </a:spcBef>
            </a:pPr>
            <a:r>
              <a:rPr lang="en-US" sz="8151" dirty="0">
                <a:solidFill>
                  <a:srgbClr val="000000"/>
                </a:solidFill>
                <a:latin typeface="TAN Twinkle"/>
                <a:ea typeface="TAN Twinkle"/>
                <a:cs typeface="TAN Twinkle"/>
                <a:sym typeface="TAN Twinkle"/>
              </a:rPr>
              <a:t>History</a:t>
            </a:r>
          </a:p>
        </p:txBody>
      </p:sp>
      <p:sp>
        <p:nvSpPr>
          <p:cNvPr id="7" name="TextBox 7"/>
          <p:cNvSpPr txBox="1"/>
          <p:nvPr/>
        </p:nvSpPr>
        <p:spPr>
          <a:xfrm>
            <a:off x="1207913" y="9649003"/>
            <a:ext cx="4844951" cy="247828"/>
          </a:xfrm>
          <a:prstGeom prst="rect">
            <a:avLst/>
          </a:prstGeom>
        </p:spPr>
        <p:txBody>
          <a:bodyPr lIns="0" tIns="0" rIns="0" bIns="0" rtlCol="0" anchor="t">
            <a:spAutoFit/>
          </a:bodyPr>
          <a:lstStyle/>
          <a:p>
            <a:pPr algn="ctr">
              <a:lnSpc>
                <a:spcPts val="1931"/>
              </a:lnSpc>
              <a:spcBef>
                <a:spcPct val="0"/>
              </a:spcBef>
            </a:pPr>
            <a:r>
              <a:rPr lang="en-US" sz="1485">
                <a:solidFill>
                  <a:srgbClr val="000000"/>
                </a:solidFill>
                <a:latin typeface="Ovo"/>
                <a:ea typeface="Ovo"/>
                <a:cs typeface="Ovo"/>
                <a:sym typeface="Ovo"/>
              </a:rPr>
              <a:t>Credit: Library and Archives Canada / Acc. No. 1990-602-1</a:t>
            </a:r>
          </a:p>
        </p:txBody>
      </p:sp>
      <p:grpSp>
        <p:nvGrpSpPr>
          <p:cNvPr id="8" name="Group 8"/>
          <p:cNvGrpSpPr/>
          <p:nvPr/>
        </p:nvGrpSpPr>
        <p:grpSpPr>
          <a:xfrm>
            <a:off x="123170" y="-13327"/>
            <a:ext cx="9144000" cy="10227996"/>
            <a:chOff x="0" y="0"/>
            <a:chExt cx="2408296" cy="2693793"/>
          </a:xfrm>
        </p:grpSpPr>
        <p:sp>
          <p:nvSpPr>
            <p:cNvPr id="9" name="Freeform 9">
              <a:hlinkClick r:id="rId3" action="ppaction://hlinksldjump"/>
            </p:cNvPr>
            <p:cNvSpPr/>
            <p:nvPr/>
          </p:nvSpPr>
          <p:spPr>
            <a:xfrm>
              <a:off x="0" y="0"/>
              <a:ext cx="2408296" cy="2693793"/>
            </a:xfrm>
            <a:custGeom>
              <a:avLst/>
              <a:gdLst/>
              <a:ahLst/>
              <a:cxnLst/>
              <a:rect l="l" t="t" r="r" b="b"/>
              <a:pathLst>
                <a:path w="2408296" h="2693793">
                  <a:moveTo>
                    <a:pt x="0" y="0"/>
                  </a:moveTo>
                  <a:lnTo>
                    <a:pt x="2408296" y="0"/>
                  </a:lnTo>
                  <a:lnTo>
                    <a:pt x="2408296" y="2693793"/>
                  </a:lnTo>
                  <a:lnTo>
                    <a:pt x="0" y="2693793"/>
                  </a:lnTo>
                  <a:close/>
                </a:path>
              </a:pathLst>
            </a:custGeom>
            <a:solidFill>
              <a:srgbClr val="000000">
                <a:alpha val="0"/>
              </a:srgbClr>
            </a:solidFill>
          </p:spPr>
          <p:txBody>
            <a:bodyPr/>
            <a:lstStyle/>
            <a:p>
              <a:endParaRPr lang="en-US"/>
            </a:p>
          </p:txBody>
        </p:sp>
        <p:sp>
          <p:nvSpPr>
            <p:cNvPr id="10" name="TextBox 10"/>
            <p:cNvSpPr txBox="1"/>
            <p:nvPr/>
          </p:nvSpPr>
          <p:spPr>
            <a:xfrm>
              <a:off x="0" y="-38100"/>
              <a:ext cx="2408296" cy="2731893"/>
            </a:xfrm>
            <a:prstGeom prst="rect">
              <a:avLst/>
            </a:prstGeom>
          </p:spPr>
          <p:txBody>
            <a:bodyPr lIns="50800" tIns="50800" rIns="50800" bIns="50800" rtlCol="0" anchor="ctr"/>
            <a:lstStyle/>
            <a:p>
              <a:pPr algn="ctr">
                <a:lnSpc>
                  <a:spcPts val="3350"/>
                </a:lnSpc>
              </a:pPr>
              <a:endParaRPr/>
            </a:p>
          </p:txBody>
        </p:sp>
      </p:grpSp>
      <p:grpSp>
        <p:nvGrpSpPr>
          <p:cNvPr id="11" name="Group 11"/>
          <p:cNvGrpSpPr/>
          <p:nvPr/>
        </p:nvGrpSpPr>
        <p:grpSpPr>
          <a:xfrm>
            <a:off x="9192149" y="59004"/>
            <a:ext cx="9095851" cy="10227996"/>
            <a:chOff x="0" y="0"/>
            <a:chExt cx="2395615" cy="2693793"/>
          </a:xfrm>
        </p:grpSpPr>
        <p:sp>
          <p:nvSpPr>
            <p:cNvPr id="12" name="Freeform 12">
              <a:hlinkClick r:id="rId4" action="ppaction://hlinksldjump"/>
            </p:cNvPr>
            <p:cNvSpPr/>
            <p:nvPr/>
          </p:nvSpPr>
          <p:spPr>
            <a:xfrm>
              <a:off x="0" y="0"/>
              <a:ext cx="2395615" cy="2693793"/>
            </a:xfrm>
            <a:custGeom>
              <a:avLst/>
              <a:gdLst/>
              <a:ahLst/>
              <a:cxnLst/>
              <a:rect l="l" t="t" r="r" b="b"/>
              <a:pathLst>
                <a:path w="2395615" h="2693793">
                  <a:moveTo>
                    <a:pt x="0" y="0"/>
                  </a:moveTo>
                  <a:lnTo>
                    <a:pt x="2395615" y="0"/>
                  </a:lnTo>
                  <a:lnTo>
                    <a:pt x="2395615" y="2693793"/>
                  </a:lnTo>
                  <a:lnTo>
                    <a:pt x="0" y="2693793"/>
                  </a:lnTo>
                  <a:close/>
                </a:path>
              </a:pathLst>
            </a:custGeom>
            <a:solidFill>
              <a:srgbClr val="000000">
                <a:alpha val="0"/>
              </a:srgbClr>
            </a:solidFill>
          </p:spPr>
          <p:txBody>
            <a:bodyPr/>
            <a:lstStyle/>
            <a:p>
              <a:endParaRPr lang="en-US"/>
            </a:p>
          </p:txBody>
        </p:sp>
        <p:sp>
          <p:nvSpPr>
            <p:cNvPr id="13" name="TextBox 13"/>
            <p:cNvSpPr txBox="1"/>
            <p:nvPr/>
          </p:nvSpPr>
          <p:spPr>
            <a:xfrm>
              <a:off x="0" y="-38100"/>
              <a:ext cx="2395615" cy="2731893"/>
            </a:xfrm>
            <a:prstGeom prst="rect">
              <a:avLst/>
            </a:prstGeom>
          </p:spPr>
          <p:txBody>
            <a:bodyPr lIns="50800" tIns="50800" rIns="50800" bIns="50800" rtlCol="0" anchor="ctr"/>
            <a:lstStyle/>
            <a:p>
              <a:pPr algn="ctr">
                <a:lnSpc>
                  <a:spcPts val="3350"/>
                </a:lnSpc>
              </a:pPr>
              <a:endParaRPr/>
            </a:p>
          </p:txBody>
        </p:sp>
      </p:grpSp>
      <p:sp>
        <p:nvSpPr>
          <p:cNvPr id="14" name="AutoShape 14"/>
          <p:cNvSpPr/>
          <p:nvPr/>
        </p:nvSpPr>
        <p:spPr>
          <a:xfrm flipV="1">
            <a:off x="452004" y="-3324125"/>
            <a:ext cx="0" cy="18288000"/>
          </a:xfrm>
          <a:prstGeom prst="line">
            <a:avLst/>
          </a:prstGeom>
          <a:ln w="19050" cap="rnd">
            <a:solidFill>
              <a:srgbClr val="413C36"/>
            </a:solidFill>
            <a:prstDash val="solid"/>
            <a:headEnd type="none" w="sm" len="sm"/>
            <a:tailEnd type="none" w="sm" len="sm"/>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0" y="2069054"/>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p:cNvSpPr/>
          <p:nvPr/>
        </p:nvSpPr>
        <p:spPr>
          <a:xfrm>
            <a:off x="-301584" y="9289918"/>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AutoShape 4"/>
          <p:cNvSpPr/>
          <p:nvPr/>
        </p:nvSpPr>
        <p:spPr>
          <a:xfrm>
            <a:off x="1028700" y="5785249"/>
            <a:ext cx="16230600" cy="0"/>
          </a:xfrm>
          <a:prstGeom prst="line">
            <a:avLst/>
          </a:prstGeom>
          <a:ln w="19050" cap="rnd">
            <a:solidFill>
              <a:srgbClr val="413C36"/>
            </a:solidFill>
            <a:prstDash val="solid"/>
            <a:headEnd type="none" w="sm" len="sm"/>
            <a:tailEnd type="none" w="sm" len="sm"/>
          </a:ln>
        </p:spPr>
        <p:txBody>
          <a:bodyPr/>
          <a:lstStyle/>
          <a:p>
            <a:endParaRPr lang="en-US"/>
          </a:p>
        </p:txBody>
      </p:sp>
      <p:sp>
        <p:nvSpPr>
          <p:cNvPr id="5" name="Freeform 5"/>
          <p:cNvSpPr/>
          <p:nvPr/>
        </p:nvSpPr>
        <p:spPr>
          <a:xfrm rot="965918" flipH="1">
            <a:off x="932829" y="4454559"/>
            <a:ext cx="1329878" cy="765234"/>
          </a:xfrm>
          <a:custGeom>
            <a:avLst/>
            <a:gdLst/>
            <a:ahLst/>
            <a:cxnLst/>
            <a:rect l="l" t="t" r="r" b="b"/>
            <a:pathLst>
              <a:path w="1329878" h="765234">
                <a:moveTo>
                  <a:pt x="1329878" y="0"/>
                </a:moveTo>
                <a:lnTo>
                  <a:pt x="0" y="0"/>
                </a:lnTo>
                <a:lnTo>
                  <a:pt x="0" y="765234"/>
                </a:lnTo>
                <a:lnTo>
                  <a:pt x="1329878" y="765234"/>
                </a:lnTo>
                <a:lnTo>
                  <a:pt x="1329878"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p:cNvSpPr/>
          <p:nvPr/>
        </p:nvSpPr>
        <p:spPr>
          <a:xfrm rot="-5088365" flipH="1">
            <a:off x="3624169" y="6099478"/>
            <a:ext cx="1329878" cy="765234"/>
          </a:xfrm>
          <a:custGeom>
            <a:avLst/>
            <a:gdLst/>
            <a:ahLst/>
            <a:cxnLst/>
            <a:rect l="l" t="t" r="r" b="b"/>
            <a:pathLst>
              <a:path w="1329878" h="765234">
                <a:moveTo>
                  <a:pt x="1329879" y="0"/>
                </a:moveTo>
                <a:lnTo>
                  <a:pt x="0" y="0"/>
                </a:lnTo>
                <a:lnTo>
                  <a:pt x="0" y="765234"/>
                </a:lnTo>
                <a:lnTo>
                  <a:pt x="1329879" y="765234"/>
                </a:lnTo>
                <a:lnTo>
                  <a:pt x="1329879"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rot="965918" flipH="1">
            <a:off x="5932344" y="4760883"/>
            <a:ext cx="1329878" cy="765234"/>
          </a:xfrm>
          <a:custGeom>
            <a:avLst/>
            <a:gdLst/>
            <a:ahLst/>
            <a:cxnLst/>
            <a:rect l="l" t="t" r="r" b="b"/>
            <a:pathLst>
              <a:path w="1329878" h="765234">
                <a:moveTo>
                  <a:pt x="1329878" y="0"/>
                </a:moveTo>
                <a:lnTo>
                  <a:pt x="0" y="0"/>
                </a:lnTo>
                <a:lnTo>
                  <a:pt x="0" y="765234"/>
                </a:lnTo>
                <a:lnTo>
                  <a:pt x="1329878" y="765234"/>
                </a:lnTo>
                <a:lnTo>
                  <a:pt x="1329878"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rot="-6086966" flipH="1">
            <a:off x="8161441" y="6131076"/>
            <a:ext cx="1241292" cy="714260"/>
          </a:xfrm>
          <a:custGeom>
            <a:avLst/>
            <a:gdLst/>
            <a:ahLst/>
            <a:cxnLst/>
            <a:rect l="l" t="t" r="r" b="b"/>
            <a:pathLst>
              <a:path w="1241292" h="714260">
                <a:moveTo>
                  <a:pt x="1241292" y="0"/>
                </a:moveTo>
                <a:lnTo>
                  <a:pt x="0" y="0"/>
                </a:lnTo>
                <a:lnTo>
                  <a:pt x="0" y="714260"/>
                </a:lnTo>
                <a:lnTo>
                  <a:pt x="1241292" y="714260"/>
                </a:lnTo>
                <a:lnTo>
                  <a:pt x="1241292"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9" name="Freeform 9"/>
          <p:cNvSpPr/>
          <p:nvPr/>
        </p:nvSpPr>
        <p:spPr>
          <a:xfrm rot="965918" flipH="1">
            <a:off x="10115186" y="4857924"/>
            <a:ext cx="1225672" cy="705272"/>
          </a:xfrm>
          <a:custGeom>
            <a:avLst/>
            <a:gdLst/>
            <a:ahLst/>
            <a:cxnLst/>
            <a:rect l="l" t="t" r="r" b="b"/>
            <a:pathLst>
              <a:path w="1225672" h="705272">
                <a:moveTo>
                  <a:pt x="1225672" y="0"/>
                </a:moveTo>
                <a:lnTo>
                  <a:pt x="0" y="0"/>
                </a:lnTo>
                <a:lnTo>
                  <a:pt x="0" y="705272"/>
                </a:lnTo>
                <a:lnTo>
                  <a:pt x="1225672" y="705272"/>
                </a:lnTo>
                <a:lnTo>
                  <a:pt x="1225672"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0"/>
          <p:cNvSpPr/>
          <p:nvPr/>
        </p:nvSpPr>
        <p:spPr>
          <a:xfrm rot="-3135076">
            <a:off x="15375346" y="4480046"/>
            <a:ext cx="1241292" cy="714260"/>
          </a:xfrm>
          <a:custGeom>
            <a:avLst/>
            <a:gdLst/>
            <a:ahLst/>
            <a:cxnLst/>
            <a:rect l="l" t="t" r="r" b="b"/>
            <a:pathLst>
              <a:path w="1241292" h="714260">
                <a:moveTo>
                  <a:pt x="0" y="0"/>
                </a:moveTo>
                <a:lnTo>
                  <a:pt x="1241292" y="0"/>
                </a:lnTo>
                <a:lnTo>
                  <a:pt x="1241292" y="714260"/>
                </a:lnTo>
                <a:lnTo>
                  <a:pt x="0" y="71426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1" name="Freeform 11"/>
          <p:cNvSpPr/>
          <p:nvPr/>
        </p:nvSpPr>
        <p:spPr>
          <a:xfrm>
            <a:off x="275378" y="5299021"/>
            <a:ext cx="8690208" cy="877611"/>
          </a:xfrm>
          <a:custGeom>
            <a:avLst/>
            <a:gdLst/>
            <a:ahLst/>
            <a:cxnLst/>
            <a:rect l="l" t="t" r="r" b="b"/>
            <a:pathLst>
              <a:path w="8690208" h="877611">
                <a:moveTo>
                  <a:pt x="0" y="0"/>
                </a:moveTo>
                <a:lnTo>
                  <a:pt x="8690208" y="0"/>
                </a:lnTo>
                <a:lnTo>
                  <a:pt x="8690208" y="877611"/>
                </a:lnTo>
                <a:lnTo>
                  <a:pt x="0" y="877611"/>
                </a:lnTo>
                <a:lnTo>
                  <a:pt x="0" y="0"/>
                </a:lnTo>
                <a:close/>
              </a:path>
            </a:pathLst>
          </a:custGeom>
          <a:blipFill>
            <a:blip r:embed="rId4">
              <a:extLst>
                <a:ext uri="{96DAC541-7B7A-43D3-8B79-37D633B846F1}">
                  <asvg:svgBlip xmlns:asvg="http://schemas.microsoft.com/office/drawing/2016/SVG/main" r:embed="rId5"/>
                </a:ext>
              </a:extLst>
            </a:blip>
            <a:stretch>
              <a:fillRect t="-9071" r="-5743"/>
            </a:stretch>
          </a:blipFill>
        </p:spPr>
        <p:txBody>
          <a:bodyPr/>
          <a:lstStyle/>
          <a:p>
            <a:endParaRPr lang="en-US"/>
          </a:p>
        </p:txBody>
      </p:sp>
      <p:sp>
        <p:nvSpPr>
          <p:cNvPr id="12" name="Freeform 12"/>
          <p:cNvSpPr/>
          <p:nvPr/>
        </p:nvSpPr>
        <p:spPr>
          <a:xfrm rot="-10800000">
            <a:off x="8894470" y="4978585"/>
            <a:ext cx="400192" cy="945671"/>
          </a:xfrm>
          <a:custGeom>
            <a:avLst/>
            <a:gdLst/>
            <a:ahLst/>
            <a:cxnLst/>
            <a:rect l="l" t="t" r="r" b="b"/>
            <a:pathLst>
              <a:path w="400192" h="945671">
                <a:moveTo>
                  <a:pt x="0" y="0"/>
                </a:moveTo>
                <a:lnTo>
                  <a:pt x="400192" y="0"/>
                </a:lnTo>
                <a:lnTo>
                  <a:pt x="400192" y="945671"/>
                </a:lnTo>
                <a:lnTo>
                  <a:pt x="0" y="945671"/>
                </a:lnTo>
                <a:lnTo>
                  <a:pt x="0" y="0"/>
                </a:lnTo>
                <a:close/>
              </a:path>
            </a:pathLst>
          </a:custGeom>
          <a:blipFill>
            <a:blip r:embed="rId4">
              <a:extLst>
                <a:ext uri="{96DAC541-7B7A-43D3-8B79-37D633B846F1}">
                  <asvg:svgBlip xmlns:asvg="http://schemas.microsoft.com/office/drawing/2016/SVG/main" r:embed="rId5"/>
                </a:ext>
              </a:extLst>
            </a:blip>
            <a:stretch>
              <a:fillRect l="-421968" r="-1746552"/>
            </a:stretch>
          </a:blipFill>
        </p:spPr>
        <p:txBody>
          <a:bodyPr/>
          <a:lstStyle/>
          <a:p>
            <a:endParaRPr lang="en-US"/>
          </a:p>
        </p:txBody>
      </p:sp>
      <p:sp>
        <p:nvSpPr>
          <p:cNvPr id="13" name="Freeform 13"/>
          <p:cNvSpPr/>
          <p:nvPr/>
        </p:nvSpPr>
        <p:spPr>
          <a:xfrm flipH="1">
            <a:off x="9294662" y="5368812"/>
            <a:ext cx="8717960" cy="880414"/>
          </a:xfrm>
          <a:custGeom>
            <a:avLst/>
            <a:gdLst/>
            <a:ahLst/>
            <a:cxnLst/>
            <a:rect l="l" t="t" r="r" b="b"/>
            <a:pathLst>
              <a:path w="8717960" h="880414">
                <a:moveTo>
                  <a:pt x="8717960" y="0"/>
                </a:moveTo>
                <a:lnTo>
                  <a:pt x="0" y="0"/>
                </a:lnTo>
                <a:lnTo>
                  <a:pt x="0" y="880414"/>
                </a:lnTo>
                <a:lnTo>
                  <a:pt x="8717960" y="880414"/>
                </a:lnTo>
                <a:lnTo>
                  <a:pt x="8717960" y="0"/>
                </a:lnTo>
                <a:close/>
              </a:path>
            </a:pathLst>
          </a:custGeom>
          <a:blipFill>
            <a:blip r:embed="rId4">
              <a:extLst>
                <a:ext uri="{96DAC541-7B7A-43D3-8B79-37D633B846F1}">
                  <asvg:svgBlip xmlns:asvg="http://schemas.microsoft.com/office/drawing/2016/SVG/main" r:embed="rId5"/>
                </a:ext>
              </a:extLst>
            </a:blip>
            <a:stretch>
              <a:fillRect t="-9071" r="-5743"/>
            </a:stretch>
          </a:blipFill>
        </p:spPr>
        <p:txBody>
          <a:bodyPr/>
          <a:lstStyle/>
          <a:p>
            <a:endParaRPr lang="en-US"/>
          </a:p>
        </p:txBody>
      </p:sp>
      <p:sp>
        <p:nvSpPr>
          <p:cNvPr id="14" name="Freeform 14"/>
          <p:cNvSpPr/>
          <p:nvPr/>
        </p:nvSpPr>
        <p:spPr>
          <a:xfrm rot="-4592416" flipH="1" flipV="1">
            <a:off x="13157502" y="6253852"/>
            <a:ext cx="1241292" cy="714260"/>
          </a:xfrm>
          <a:custGeom>
            <a:avLst/>
            <a:gdLst/>
            <a:ahLst/>
            <a:cxnLst/>
            <a:rect l="l" t="t" r="r" b="b"/>
            <a:pathLst>
              <a:path w="1241292" h="714260">
                <a:moveTo>
                  <a:pt x="1241292" y="714260"/>
                </a:moveTo>
                <a:lnTo>
                  <a:pt x="0" y="714260"/>
                </a:lnTo>
                <a:lnTo>
                  <a:pt x="0" y="0"/>
                </a:lnTo>
                <a:lnTo>
                  <a:pt x="1241292" y="0"/>
                </a:lnTo>
                <a:lnTo>
                  <a:pt x="1241292" y="7142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5" name="Group 15"/>
          <p:cNvGrpSpPr/>
          <p:nvPr/>
        </p:nvGrpSpPr>
        <p:grpSpPr>
          <a:xfrm>
            <a:off x="0" y="0"/>
            <a:ext cx="18288000" cy="10287000"/>
            <a:chOff x="0" y="0"/>
            <a:chExt cx="4816593" cy="2709333"/>
          </a:xfrm>
        </p:grpSpPr>
        <p:sp>
          <p:nvSpPr>
            <p:cNvPr id="16" name="Freeform 16">
              <a:hlinkClick r:id="rId6" action="ppaction://hlinksldjump"/>
            </p:cNvPr>
            <p:cNvSpPr/>
            <p:nvPr/>
          </p:nvSpPr>
          <p:spPr>
            <a:xfrm>
              <a:off x="0" y="0"/>
              <a:ext cx="4816592" cy="2709333"/>
            </a:xfrm>
            <a:custGeom>
              <a:avLst/>
              <a:gdLst/>
              <a:ahLst/>
              <a:cxnLst/>
              <a:rect l="l" t="t" r="r" b="b"/>
              <a:pathLst>
                <a:path w="4816592" h="2709333">
                  <a:moveTo>
                    <a:pt x="0" y="0"/>
                  </a:moveTo>
                  <a:lnTo>
                    <a:pt x="4816592" y="0"/>
                  </a:lnTo>
                  <a:lnTo>
                    <a:pt x="4816592" y="2709333"/>
                  </a:lnTo>
                  <a:lnTo>
                    <a:pt x="0" y="2709333"/>
                  </a:lnTo>
                  <a:close/>
                </a:path>
              </a:pathLst>
            </a:custGeom>
            <a:solidFill>
              <a:srgbClr val="000000">
                <a:alpha val="0"/>
              </a:srgbClr>
            </a:solidFill>
          </p:spPr>
          <p:txBody>
            <a:bodyPr/>
            <a:lstStyle/>
            <a:p>
              <a:endParaRPr lang="en-US"/>
            </a:p>
          </p:txBody>
        </p:sp>
        <p:sp>
          <p:nvSpPr>
            <p:cNvPr id="17" name="TextBox 17"/>
            <p:cNvSpPr txBox="1"/>
            <p:nvPr/>
          </p:nvSpPr>
          <p:spPr>
            <a:xfrm>
              <a:off x="0" y="-38100"/>
              <a:ext cx="4816593" cy="2747433"/>
            </a:xfrm>
            <a:prstGeom prst="rect">
              <a:avLst/>
            </a:prstGeom>
          </p:spPr>
          <p:txBody>
            <a:bodyPr lIns="50800" tIns="50800" rIns="50800" bIns="50800" rtlCol="0" anchor="ctr"/>
            <a:lstStyle/>
            <a:p>
              <a:pPr algn="ctr">
                <a:lnSpc>
                  <a:spcPts val="3350"/>
                </a:lnSpc>
              </a:pPr>
              <a:endParaRPr/>
            </a:p>
          </p:txBody>
        </p:sp>
      </p:grpSp>
      <p:sp>
        <p:nvSpPr>
          <p:cNvPr id="18" name="TextBox 18"/>
          <p:cNvSpPr txBox="1"/>
          <p:nvPr/>
        </p:nvSpPr>
        <p:spPr>
          <a:xfrm>
            <a:off x="4952733" y="600959"/>
            <a:ext cx="7376074" cy="1311947"/>
          </a:xfrm>
          <a:prstGeom prst="rect">
            <a:avLst/>
          </a:prstGeom>
        </p:spPr>
        <p:txBody>
          <a:bodyPr lIns="0" tIns="0" rIns="0" bIns="0" rtlCol="0" anchor="t">
            <a:spAutoFit/>
          </a:bodyPr>
          <a:lstStyle/>
          <a:p>
            <a:pPr algn="ctr">
              <a:lnSpc>
                <a:spcPts val="10597"/>
              </a:lnSpc>
              <a:spcBef>
                <a:spcPct val="0"/>
              </a:spcBef>
            </a:pPr>
            <a:r>
              <a:rPr lang="en-US" sz="8151">
                <a:solidFill>
                  <a:srgbClr val="000000"/>
                </a:solidFill>
                <a:latin typeface="TAN Twinkle"/>
                <a:ea typeface="TAN Twinkle"/>
                <a:cs typeface="TAN Twinkle"/>
                <a:sym typeface="TAN Twinkle"/>
              </a:rPr>
              <a:t>Residents</a:t>
            </a:r>
          </a:p>
        </p:txBody>
      </p:sp>
      <p:sp>
        <p:nvSpPr>
          <p:cNvPr id="19" name="TextBox 19"/>
          <p:cNvSpPr txBox="1"/>
          <p:nvPr/>
        </p:nvSpPr>
        <p:spPr>
          <a:xfrm>
            <a:off x="235788" y="3547817"/>
            <a:ext cx="3061395" cy="653996"/>
          </a:xfrm>
          <a:prstGeom prst="rect">
            <a:avLst/>
          </a:prstGeom>
        </p:spPr>
        <p:txBody>
          <a:bodyPr lIns="0" tIns="0" rIns="0" bIns="0" rtlCol="0" anchor="t">
            <a:spAutoFit/>
          </a:bodyPr>
          <a:lstStyle/>
          <a:p>
            <a:pPr algn="ctr">
              <a:lnSpc>
                <a:spcPts val="5205"/>
              </a:lnSpc>
              <a:spcBef>
                <a:spcPct val="0"/>
              </a:spcBef>
            </a:pPr>
            <a:r>
              <a:rPr lang="en-US" sz="4004">
                <a:solidFill>
                  <a:schemeClr val="accent2">
                    <a:lumMod val="50000"/>
                  </a:schemeClr>
                </a:solidFill>
                <a:latin typeface="Ovo"/>
                <a:ea typeface="Ovo"/>
                <a:cs typeface="Ovo"/>
                <a:sym typeface="Ovo"/>
                <a:hlinkClick r:id="rId7" action="ppaction://hlinksldjump">
                  <a:extLst>
                    <a:ext uri="{A12FA001-AC4F-418D-AE19-62706E023703}">
                      <ahyp:hlinkClr xmlns:ahyp="http://schemas.microsoft.com/office/drawing/2018/hyperlinkcolor" val="tx"/>
                    </a:ext>
                  </a:extLst>
                </a:hlinkClick>
              </a:rPr>
              <a:t>Andrew Drew</a:t>
            </a:r>
          </a:p>
        </p:txBody>
      </p:sp>
      <p:sp>
        <p:nvSpPr>
          <p:cNvPr id="20" name="TextBox 20"/>
          <p:cNvSpPr txBox="1"/>
          <p:nvPr/>
        </p:nvSpPr>
        <p:spPr>
          <a:xfrm>
            <a:off x="1766485" y="7131316"/>
            <a:ext cx="3714304" cy="653996"/>
          </a:xfrm>
          <a:prstGeom prst="rect">
            <a:avLst/>
          </a:prstGeom>
        </p:spPr>
        <p:txBody>
          <a:bodyPr lIns="0" tIns="0" rIns="0" bIns="0" rtlCol="0" anchor="t">
            <a:spAutoFit/>
          </a:bodyPr>
          <a:lstStyle/>
          <a:p>
            <a:pPr algn="ctr">
              <a:lnSpc>
                <a:spcPts val="5205"/>
              </a:lnSpc>
              <a:spcBef>
                <a:spcPct val="0"/>
              </a:spcBef>
            </a:pPr>
            <a:r>
              <a:rPr lang="en-US" sz="4004">
                <a:solidFill>
                  <a:schemeClr val="accent2">
                    <a:lumMod val="50000"/>
                  </a:schemeClr>
                </a:solidFill>
                <a:latin typeface="Ovo"/>
                <a:ea typeface="Ovo"/>
                <a:cs typeface="Ovo"/>
                <a:sym typeface="Ovo"/>
                <a:hlinkClick r:id="rId7" action="ppaction://hlinksldjump">
                  <a:extLst>
                    <a:ext uri="{A12FA001-AC4F-418D-AE19-62706E023703}">
                      <ahyp:hlinkClr xmlns:ahyp="http://schemas.microsoft.com/office/drawing/2018/hyperlinkcolor" val="tx"/>
                    </a:ext>
                  </a:extLst>
                </a:hlinkClick>
              </a:rPr>
              <a:t>Henry Vansittart</a:t>
            </a:r>
          </a:p>
        </p:txBody>
      </p:sp>
      <p:sp>
        <p:nvSpPr>
          <p:cNvPr id="21" name="TextBox 21"/>
          <p:cNvSpPr txBox="1"/>
          <p:nvPr/>
        </p:nvSpPr>
        <p:spPr>
          <a:xfrm>
            <a:off x="4952733" y="3576341"/>
            <a:ext cx="3045321" cy="653996"/>
          </a:xfrm>
          <a:prstGeom prst="rect">
            <a:avLst/>
          </a:prstGeom>
        </p:spPr>
        <p:txBody>
          <a:bodyPr lIns="0" tIns="0" rIns="0" bIns="0" rtlCol="0" anchor="t">
            <a:spAutoFit/>
          </a:bodyPr>
          <a:lstStyle/>
          <a:p>
            <a:pPr algn="ctr">
              <a:lnSpc>
                <a:spcPts val="5205"/>
              </a:lnSpc>
              <a:spcBef>
                <a:spcPct val="0"/>
              </a:spcBef>
            </a:pPr>
            <a:r>
              <a:rPr lang="en-US" sz="4004">
                <a:solidFill>
                  <a:schemeClr val="accent2">
                    <a:lumMod val="50000"/>
                  </a:schemeClr>
                </a:solidFill>
                <a:latin typeface="Ovo"/>
                <a:ea typeface="Ovo"/>
                <a:cs typeface="Ovo"/>
                <a:sym typeface="Ovo"/>
                <a:hlinkClick r:id="rId8" action="ppaction://hlinksldjump">
                  <a:extLst>
                    <a:ext uri="{A12FA001-AC4F-418D-AE19-62706E023703}">
                      <ahyp:hlinkClr xmlns:ahyp="http://schemas.microsoft.com/office/drawing/2018/hyperlinkcolor" val="tx"/>
                    </a:ext>
                  </a:extLst>
                </a:hlinkClick>
              </a:rPr>
              <a:t>Dr. T.J. Cottle</a:t>
            </a:r>
          </a:p>
        </p:txBody>
      </p:sp>
      <p:sp>
        <p:nvSpPr>
          <p:cNvPr id="22" name="TextBox 22"/>
          <p:cNvSpPr txBox="1"/>
          <p:nvPr/>
        </p:nvSpPr>
        <p:spPr>
          <a:xfrm>
            <a:off x="7473733" y="7170223"/>
            <a:ext cx="2983706" cy="653996"/>
          </a:xfrm>
          <a:prstGeom prst="rect">
            <a:avLst/>
          </a:prstGeom>
        </p:spPr>
        <p:txBody>
          <a:bodyPr lIns="0" tIns="0" rIns="0" bIns="0" rtlCol="0" anchor="t">
            <a:spAutoFit/>
          </a:bodyPr>
          <a:lstStyle/>
          <a:p>
            <a:pPr algn="ctr">
              <a:lnSpc>
                <a:spcPts val="5205"/>
              </a:lnSpc>
              <a:spcBef>
                <a:spcPct val="0"/>
              </a:spcBef>
            </a:pPr>
            <a:r>
              <a:rPr lang="en-US" sz="4004">
                <a:solidFill>
                  <a:schemeClr val="accent2">
                    <a:lumMod val="50000"/>
                  </a:schemeClr>
                </a:solidFill>
                <a:latin typeface="Ovo"/>
                <a:ea typeface="Ovo"/>
                <a:cs typeface="Ovo"/>
                <a:sym typeface="Ovo"/>
                <a:hlinkClick r:id="rId9" action="ppaction://hlinksldjump">
                  <a:extLst>
                    <a:ext uri="{A12FA001-AC4F-418D-AE19-62706E023703}">
                      <ahyp:hlinkClr xmlns:ahyp="http://schemas.microsoft.com/office/drawing/2018/hyperlinkcolor" val="tx"/>
                    </a:ext>
                  </a:extLst>
                </a:hlinkClick>
              </a:rPr>
              <a:t>Henry Finkle </a:t>
            </a:r>
          </a:p>
        </p:txBody>
      </p:sp>
      <p:sp>
        <p:nvSpPr>
          <p:cNvPr id="23" name="TextBox 23"/>
          <p:cNvSpPr txBox="1"/>
          <p:nvPr/>
        </p:nvSpPr>
        <p:spPr>
          <a:xfrm>
            <a:off x="9615901" y="3961315"/>
            <a:ext cx="3889623" cy="653996"/>
          </a:xfrm>
          <a:prstGeom prst="rect">
            <a:avLst/>
          </a:prstGeom>
        </p:spPr>
        <p:txBody>
          <a:bodyPr lIns="0" tIns="0" rIns="0" bIns="0" rtlCol="0" anchor="t">
            <a:spAutoFit/>
          </a:bodyPr>
          <a:lstStyle/>
          <a:p>
            <a:pPr algn="ctr">
              <a:lnSpc>
                <a:spcPts val="5205"/>
              </a:lnSpc>
              <a:spcBef>
                <a:spcPct val="0"/>
              </a:spcBef>
            </a:pPr>
            <a:r>
              <a:rPr lang="en-US" sz="4004">
                <a:solidFill>
                  <a:schemeClr val="accent2">
                    <a:lumMod val="50000"/>
                  </a:schemeClr>
                </a:solidFill>
                <a:latin typeface="Ovo"/>
                <a:ea typeface="Ovo"/>
                <a:cs typeface="Ovo"/>
                <a:sym typeface="Ovo"/>
                <a:hlinkClick r:id="rId9" action="ppaction://hlinksldjump">
                  <a:extLst>
                    <a:ext uri="{A12FA001-AC4F-418D-AE19-62706E023703}">
                      <ahyp:hlinkClr xmlns:ahyp="http://schemas.microsoft.com/office/drawing/2018/hyperlinkcolor" val="tx"/>
                    </a:ext>
                  </a:extLst>
                </a:hlinkClick>
              </a:rPr>
              <a:t>James Sutherland</a:t>
            </a:r>
          </a:p>
        </p:txBody>
      </p:sp>
      <p:sp>
        <p:nvSpPr>
          <p:cNvPr id="24" name="TextBox 24"/>
          <p:cNvSpPr txBox="1"/>
          <p:nvPr/>
        </p:nvSpPr>
        <p:spPr>
          <a:xfrm>
            <a:off x="14404679" y="2624236"/>
            <a:ext cx="3607943" cy="1274391"/>
          </a:xfrm>
          <a:prstGeom prst="rect">
            <a:avLst/>
          </a:prstGeom>
        </p:spPr>
        <p:txBody>
          <a:bodyPr lIns="0" tIns="0" rIns="0" bIns="0" rtlCol="0" anchor="t">
            <a:spAutoFit/>
          </a:bodyPr>
          <a:lstStyle/>
          <a:p>
            <a:pPr algn="ctr">
              <a:lnSpc>
                <a:spcPts val="5075"/>
              </a:lnSpc>
              <a:spcBef>
                <a:spcPct val="0"/>
              </a:spcBef>
            </a:pPr>
            <a:r>
              <a:rPr lang="en-US" sz="3904">
                <a:solidFill>
                  <a:schemeClr val="accent2">
                    <a:lumMod val="50000"/>
                  </a:schemeClr>
                </a:solidFill>
                <a:latin typeface="Ovo"/>
                <a:ea typeface="Ovo"/>
                <a:cs typeface="Ovo"/>
                <a:sym typeface="Ovo"/>
                <a:hlinkClick r:id="rId10" action="ppaction://hlinksldjump">
                  <a:extLst>
                    <a:ext uri="{A12FA001-AC4F-418D-AE19-62706E023703}">
                      <ahyp:hlinkClr xmlns:ahyp="http://schemas.microsoft.com/office/drawing/2018/hyperlinkcolor" val="tx"/>
                    </a:ext>
                  </a:extLst>
                </a:hlinkClick>
              </a:rPr>
              <a:t>Royal Canadian Legion </a:t>
            </a:r>
          </a:p>
        </p:txBody>
      </p:sp>
      <p:sp>
        <p:nvSpPr>
          <p:cNvPr id="25" name="TextBox 25"/>
          <p:cNvSpPr txBox="1"/>
          <p:nvPr/>
        </p:nvSpPr>
        <p:spPr>
          <a:xfrm>
            <a:off x="12661340" y="7383432"/>
            <a:ext cx="2762250" cy="653996"/>
          </a:xfrm>
          <a:prstGeom prst="rect">
            <a:avLst/>
          </a:prstGeom>
        </p:spPr>
        <p:txBody>
          <a:bodyPr lIns="0" tIns="0" rIns="0" bIns="0" rtlCol="0" anchor="t">
            <a:spAutoFit/>
          </a:bodyPr>
          <a:lstStyle/>
          <a:p>
            <a:pPr algn="ctr">
              <a:lnSpc>
                <a:spcPts val="5205"/>
              </a:lnSpc>
              <a:spcBef>
                <a:spcPct val="0"/>
              </a:spcBef>
            </a:pPr>
            <a:r>
              <a:rPr lang="en-US" sz="4004">
                <a:solidFill>
                  <a:schemeClr val="accent2">
                    <a:lumMod val="50000"/>
                  </a:schemeClr>
                </a:solidFill>
                <a:latin typeface="Ovo"/>
                <a:ea typeface="Ovo"/>
                <a:cs typeface="Ovo"/>
                <a:sym typeface="Ovo"/>
                <a:hlinkClick r:id="rId10" action="ppaction://hlinksldjump">
                  <a:extLst>
                    <a:ext uri="{A12FA001-AC4F-418D-AE19-62706E023703}">
                      <ahyp:hlinkClr xmlns:ahyp="http://schemas.microsoft.com/office/drawing/2018/hyperlinkcolor" val="tx"/>
                    </a:ext>
                  </a:extLst>
                </a:hlinkClick>
              </a:rPr>
              <a:t>Henry Little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246340" y="1393828"/>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p:cNvSpPr/>
          <p:nvPr/>
        </p:nvSpPr>
        <p:spPr>
          <a:xfrm>
            <a:off x="-246340" y="9645894"/>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Freeform 4"/>
          <p:cNvSpPr/>
          <p:nvPr/>
        </p:nvSpPr>
        <p:spPr>
          <a:xfrm>
            <a:off x="8751414" y="2547218"/>
            <a:ext cx="9220316" cy="5704302"/>
          </a:xfrm>
          <a:custGeom>
            <a:avLst/>
            <a:gdLst/>
            <a:ahLst/>
            <a:cxnLst/>
            <a:rect l="l" t="t" r="r" b="b"/>
            <a:pathLst>
              <a:path w="9220316" h="5704302">
                <a:moveTo>
                  <a:pt x="0" y="0"/>
                </a:moveTo>
                <a:lnTo>
                  <a:pt x="9220316" y="0"/>
                </a:lnTo>
                <a:lnTo>
                  <a:pt x="9220316" y="5704302"/>
                </a:lnTo>
                <a:lnTo>
                  <a:pt x="0" y="5704302"/>
                </a:lnTo>
                <a:lnTo>
                  <a:pt x="0" y="0"/>
                </a:lnTo>
                <a:close/>
              </a:path>
            </a:pathLst>
          </a:custGeom>
          <a:blipFill>
            <a:blip r:embed="rId2"/>
            <a:stretch>
              <a:fillRect/>
            </a:stretch>
          </a:blipFill>
        </p:spPr>
        <p:txBody>
          <a:bodyPr/>
          <a:lstStyle/>
          <a:p>
            <a:endParaRPr lang="en-US"/>
          </a:p>
        </p:txBody>
      </p:sp>
      <p:sp>
        <p:nvSpPr>
          <p:cNvPr id="5" name="AutoShape 5"/>
          <p:cNvSpPr/>
          <p:nvPr/>
        </p:nvSpPr>
        <p:spPr>
          <a:xfrm>
            <a:off x="505560" y="-19050"/>
            <a:ext cx="0" cy="10287000"/>
          </a:xfrm>
          <a:prstGeom prst="line">
            <a:avLst/>
          </a:prstGeom>
          <a:ln w="19050" cap="rnd">
            <a:solidFill>
              <a:srgbClr val="413C36"/>
            </a:solidFill>
            <a:prstDash val="solid"/>
            <a:headEnd type="none" w="sm" len="sm"/>
            <a:tailEnd type="none" w="sm" len="sm"/>
          </a:ln>
        </p:spPr>
        <p:txBody>
          <a:bodyPr/>
          <a:lstStyle/>
          <a:p>
            <a:endParaRPr lang="en-US"/>
          </a:p>
        </p:txBody>
      </p:sp>
      <p:sp>
        <p:nvSpPr>
          <p:cNvPr id="6" name="TextBox 6"/>
          <p:cNvSpPr txBox="1"/>
          <p:nvPr/>
        </p:nvSpPr>
        <p:spPr>
          <a:xfrm>
            <a:off x="10212803" y="194339"/>
            <a:ext cx="7758927" cy="1200759"/>
          </a:xfrm>
          <a:prstGeom prst="rect">
            <a:avLst/>
          </a:prstGeom>
        </p:spPr>
        <p:txBody>
          <a:bodyPr lIns="0" tIns="0" rIns="0" bIns="0" rtlCol="0" anchor="t">
            <a:spAutoFit/>
          </a:bodyPr>
          <a:lstStyle/>
          <a:p>
            <a:pPr algn="ctr">
              <a:lnSpc>
                <a:spcPts val="9687"/>
              </a:lnSpc>
              <a:spcBef>
                <a:spcPct val="0"/>
              </a:spcBef>
            </a:pPr>
            <a:r>
              <a:rPr lang="en-US" sz="7452">
                <a:solidFill>
                  <a:srgbClr val="000000"/>
                </a:solidFill>
                <a:latin typeface="TAN Twinkle"/>
                <a:ea typeface="TAN Twinkle"/>
                <a:cs typeface="TAN Twinkle"/>
                <a:sym typeface="TAN Twinkle"/>
              </a:rPr>
              <a:t>Residents</a:t>
            </a:r>
          </a:p>
        </p:txBody>
      </p:sp>
      <p:sp>
        <p:nvSpPr>
          <p:cNvPr id="7" name="TextBox 7"/>
          <p:cNvSpPr txBox="1"/>
          <p:nvPr/>
        </p:nvSpPr>
        <p:spPr>
          <a:xfrm>
            <a:off x="735068" y="2130146"/>
            <a:ext cx="8016346" cy="7418363"/>
          </a:xfrm>
          <a:prstGeom prst="rect">
            <a:avLst/>
          </a:prstGeom>
        </p:spPr>
        <p:txBody>
          <a:bodyPr lIns="0" tIns="0" rIns="0" bIns="0" rtlCol="0" anchor="t">
            <a:spAutoFit/>
          </a:bodyPr>
          <a:lstStyle/>
          <a:p>
            <a:pPr algn="l">
              <a:lnSpc>
                <a:spcPts val="3090"/>
              </a:lnSpc>
              <a:spcBef>
                <a:spcPct val="0"/>
              </a:spcBef>
            </a:pPr>
            <a:r>
              <a:rPr lang="en-US" sz="2376">
                <a:solidFill>
                  <a:srgbClr val="000000"/>
                </a:solidFill>
                <a:latin typeface="Ovo"/>
                <a:ea typeface="Ovo"/>
                <a:cs typeface="Ovo"/>
                <a:sym typeface="Ovo"/>
              </a:rPr>
              <a:t>In 1837 the property in Woodstock was sold to Peter deBlacquiere, soon to be the new Warden of the entire district. Then, when this gentleman was chosen to be the first Chancellor of the University of Toronto, the property was sold to Dr. T.J. Cottle, who had come to Upper Canada from the British West Indies. </a:t>
            </a:r>
          </a:p>
          <a:p>
            <a:pPr algn="l">
              <a:lnSpc>
                <a:spcPts val="3090"/>
              </a:lnSpc>
              <a:spcBef>
                <a:spcPct val="0"/>
              </a:spcBef>
            </a:pPr>
            <a:endParaRPr lang="en-US" sz="2376">
              <a:solidFill>
                <a:srgbClr val="000000"/>
              </a:solidFill>
              <a:latin typeface="Ovo"/>
              <a:ea typeface="Ovo"/>
              <a:cs typeface="Ovo"/>
              <a:sym typeface="Ovo"/>
            </a:endParaRPr>
          </a:p>
          <a:p>
            <a:pPr algn="l">
              <a:lnSpc>
                <a:spcPts val="3090"/>
              </a:lnSpc>
              <a:spcBef>
                <a:spcPct val="0"/>
              </a:spcBef>
            </a:pPr>
            <a:r>
              <a:rPr lang="en-US" sz="2376">
                <a:solidFill>
                  <a:srgbClr val="000000"/>
                </a:solidFill>
                <a:latin typeface="Ovo"/>
                <a:ea typeface="Ovo"/>
                <a:cs typeface="Ovo"/>
                <a:sym typeface="Ovo"/>
              </a:rPr>
              <a:t>The first house he had built on the property was a fairly small wooden frame house which was called “Altadore”, which means “round hill” in West Indian. Unfortunately, this one-storey house had a fire and in 1858, was soon replaced by a large English manor house.</a:t>
            </a:r>
          </a:p>
          <a:p>
            <a:pPr algn="l">
              <a:lnSpc>
                <a:spcPts val="3090"/>
              </a:lnSpc>
              <a:spcBef>
                <a:spcPct val="0"/>
              </a:spcBef>
            </a:pPr>
            <a:endParaRPr lang="en-US" sz="2376">
              <a:solidFill>
                <a:srgbClr val="000000"/>
              </a:solidFill>
              <a:latin typeface="Ovo"/>
              <a:ea typeface="Ovo"/>
              <a:cs typeface="Ovo"/>
              <a:sym typeface="Ovo"/>
            </a:endParaRPr>
          </a:p>
          <a:p>
            <a:pPr algn="l">
              <a:lnSpc>
                <a:spcPts val="3090"/>
              </a:lnSpc>
              <a:spcBef>
                <a:spcPct val="0"/>
              </a:spcBef>
            </a:pPr>
            <a:r>
              <a:rPr lang="en-US" sz="2376">
                <a:solidFill>
                  <a:srgbClr val="000000"/>
                </a:solidFill>
                <a:latin typeface="Ovo"/>
                <a:ea typeface="Ovo"/>
                <a:cs typeface="Ovo"/>
                <a:sym typeface="Ovo"/>
              </a:rPr>
              <a:t>While Dr. Cottle lived in the house, he hosted a very important guest. </a:t>
            </a:r>
          </a:p>
          <a:p>
            <a:pPr algn="l">
              <a:lnSpc>
                <a:spcPts val="3090"/>
              </a:lnSpc>
              <a:spcBef>
                <a:spcPct val="0"/>
              </a:spcBef>
            </a:pPr>
            <a:r>
              <a:rPr lang="en-US" sz="2376">
                <a:solidFill>
                  <a:srgbClr val="000000"/>
                </a:solidFill>
                <a:latin typeface="Ovo"/>
                <a:ea typeface="Ovo"/>
                <a:cs typeface="Ovo"/>
                <a:sym typeface="Ovo"/>
              </a:rPr>
              <a:t> </a:t>
            </a:r>
          </a:p>
          <a:p>
            <a:pPr algn="l">
              <a:lnSpc>
                <a:spcPts val="3090"/>
              </a:lnSpc>
              <a:spcBef>
                <a:spcPct val="0"/>
              </a:spcBef>
            </a:pPr>
            <a:r>
              <a:rPr lang="en-US" sz="2376">
                <a:solidFill>
                  <a:srgbClr val="000000"/>
                </a:solidFill>
                <a:latin typeface="Ovo"/>
                <a:ea typeface="Ovo"/>
                <a:cs typeface="Ovo"/>
                <a:sym typeface="Ovo"/>
              </a:rPr>
              <a:t>In 1871, after Dr. Cottle passed away, the Canadian Bank of Commerce purchased the property, so that future bank managers could live in this magnificent residence. </a:t>
            </a:r>
          </a:p>
        </p:txBody>
      </p:sp>
      <p:sp>
        <p:nvSpPr>
          <p:cNvPr id="8" name="TextBox 8"/>
          <p:cNvSpPr txBox="1"/>
          <p:nvPr/>
        </p:nvSpPr>
        <p:spPr>
          <a:xfrm>
            <a:off x="2059366" y="1452781"/>
            <a:ext cx="5367750" cy="608887"/>
          </a:xfrm>
          <a:prstGeom prst="rect">
            <a:avLst/>
          </a:prstGeom>
        </p:spPr>
        <p:txBody>
          <a:bodyPr lIns="0" tIns="0" rIns="0" bIns="0" rtlCol="0" anchor="t">
            <a:spAutoFit/>
          </a:bodyPr>
          <a:lstStyle/>
          <a:p>
            <a:pPr algn="ctr">
              <a:lnSpc>
                <a:spcPts val="4866"/>
              </a:lnSpc>
              <a:spcBef>
                <a:spcPct val="0"/>
              </a:spcBef>
            </a:pPr>
            <a:r>
              <a:rPr lang="en-US" sz="3743">
                <a:solidFill>
                  <a:srgbClr val="000000"/>
                </a:solidFill>
                <a:latin typeface="Ovo"/>
                <a:ea typeface="Ovo"/>
                <a:cs typeface="Ovo"/>
                <a:sym typeface="Ovo"/>
              </a:rPr>
              <a:t>Dr. Thomas John Cottle</a:t>
            </a:r>
          </a:p>
        </p:txBody>
      </p:sp>
      <p:grpSp>
        <p:nvGrpSpPr>
          <p:cNvPr id="9" name="Group 9"/>
          <p:cNvGrpSpPr/>
          <p:nvPr/>
        </p:nvGrpSpPr>
        <p:grpSpPr>
          <a:xfrm>
            <a:off x="44506" y="0"/>
            <a:ext cx="18243494" cy="10287000"/>
            <a:chOff x="0" y="0"/>
            <a:chExt cx="4804871" cy="2709333"/>
          </a:xfrm>
        </p:grpSpPr>
        <p:sp>
          <p:nvSpPr>
            <p:cNvPr id="10" name="Freeform 10">
              <a:hlinkClick r:id="rId3" action="ppaction://hlinksldjump"/>
            </p:cNvPr>
            <p:cNvSpPr/>
            <p:nvPr/>
          </p:nvSpPr>
          <p:spPr>
            <a:xfrm>
              <a:off x="0" y="0"/>
              <a:ext cx="4804871" cy="2709333"/>
            </a:xfrm>
            <a:custGeom>
              <a:avLst/>
              <a:gdLst/>
              <a:ahLst/>
              <a:cxnLst/>
              <a:rect l="l" t="t" r="r" b="b"/>
              <a:pathLst>
                <a:path w="4804871" h="2709333">
                  <a:moveTo>
                    <a:pt x="0" y="0"/>
                  </a:moveTo>
                  <a:lnTo>
                    <a:pt x="4804871" y="0"/>
                  </a:lnTo>
                  <a:lnTo>
                    <a:pt x="4804871" y="2709333"/>
                  </a:lnTo>
                  <a:lnTo>
                    <a:pt x="0" y="2709333"/>
                  </a:lnTo>
                  <a:close/>
                </a:path>
              </a:pathLst>
            </a:custGeom>
            <a:solidFill>
              <a:srgbClr val="000000">
                <a:alpha val="0"/>
              </a:srgbClr>
            </a:solidFill>
          </p:spPr>
          <p:txBody>
            <a:bodyPr/>
            <a:lstStyle/>
            <a:p>
              <a:endParaRPr lang="en-US"/>
            </a:p>
          </p:txBody>
        </p:sp>
        <p:sp>
          <p:nvSpPr>
            <p:cNvPr id="11" name="TextBox 11"/>
            <p:cNvSpPr txBox="1"/>
            <p:nvPr/>
          </p:nvSpPr>
          <p:spPr>
            <a:xfrm>
              <a:off x="0" y="-38100"/>
              <a:ext cx="4804871" cy="2747433"/>
            </a:xfrm>
            <a:prstGeom prst="rect">
              <a:avLst/>
            </a:prstGeom>
          </p:spPr>
          <p:txBody>
            <a:bodyPr lIns="50800" tIns="50800" rIns="50800" bIns="50800" rtlCol="0" anchor="ctr"/>
            <a:lstStyle/>
            <a:p>
              <a:pPr algn="ctr">
                <a:lnSpc>
                  <a:spcPts val="3350"/>
                </a:lnSpc>
              </a:pP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246340" y="1393828"/>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p:cNvSpPr/>
          <p:nvPr/>
        </p:nvSpPr>
        <p:spPr>
          <a:xfrm>
            <a:off x="-123170" y="9795706"/>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Freeform 4"/>
          <p:cNvSpPr/>
          <p:nvPr/>
        </p:nvSpPr>
        <p:spPr>
          <a:xfrm>
            <a:off x="680886" y="2212781"/>
            <a:ext cx="7945491" cy="6614161"/>
          </a:xfrm>
          <a:custGeom>
            <a:avLst/>
            <a:gdLst/>
            <a:ahLst/>
            <a:cxnLst/>
            <a:rect l="l" t="t" r="r" b="b"/>
            <a:pathLst>
              <a:path w="7945491" h="6614161">
                <a:moveTo>
                  <a:pt x="0" y="0"/>
                </a:moveTo>
                <a:lnTo>
                  <a:pt x="7945491" y="0"/>
                </a:lnTo>
                <a:lnTo>
                  <a:pt x="7945491" y="6614161"/>
                </a:lnTo>
                <a:lnTo>
                  <a:pt x="0" y="6614161"/>
                </a:lnTo>
                <a:lnTo>
                  <a:pt x="0" y="0"/>
                </a:lnTo>
                <a:close/>
              </a:path>
            </a:pathLst>
          </a:custGeom>
          <a:blipFill>
            <a:blip r:embed="rId2"/>
            <a:stretch>
              <a:fillRect/>
            </a:stretch>
          </a:blipFill>
        </p:spPr>
        <p:txBody>
          <a:bodyPr/>
          <a:lstStyle/>
          <a:p>
            <a:endParaRPr lang="en-US"/>
          </a:p>
        </p:txBody>
      </p:sp>
      <p:sp>
        <p:nvSpPr>
          <p:cNvPr id="5" name="AutoShape 5"/>
          <p:cNvSpPr/>
          <p:nvPr/>
        </p:nvSpPr>
        <p:spPr>
          <a:xfrm>
            <a:off x="505560" y="-19050"/>
            <a:ext cx="0" cy="10287000"/>
          </a:xfrm>
          <a:prstGeom prst="line">
            <a:avLst/>
          </a:prstGeom>
          <a:ln w="19050" cap="rnd">
            <a:solidFill>
              <a:srgbClr val="413C36"/>
            </a:solidFill>
            <a:prstDash val="solid"/>
            <a:headEnd type="none" w="sm" len="sm"/>
            <a:tailEnd type="none" w="sm" len="sm"/>
          </a:ln>
        </p:spPr>
        <p:txBody>
          <a:bodyPr/>
          <a:lstStyle/>
          <a:p>
            <a:endParaRPr lang="en-US"/>
          </a:p>
        </p:txBody>
      </p:sp>
      <p:sp>
        <p:nvSpPr>
          <p:cNvPr id="6" name="TextBox 6"/>
          <p:cNvSpPr txBox="1"/>
          <p:nvPr/>
        </p:nvSpPr>
        <p:spPr>
          <a:xfrm>
            <a:off x="680886" y="193069"/>
            <a:ext cx="7758927" cy="1200759"/>
          </a:xfrm>
          <a:prstGeom prst="rect">
            <a:avLst/>
          </a:prstGeom>
        </p:spPr>
        <p:txBody>
          <a:bodyPr lIns="0" tIns="0" rIns="0" bIns="0" rtlCol="0" anchor="t">
            <a:spAutoFit/>
          </a:bodyPr>
          <a:lstStyle/>
          <a:p>
            <a:pPr algn="ctr">
              <a:lnSpc>
                <a:spcPts val="9687"/>
              </a:lnSpc>
              <a:spcBef>
                <a:spcPct val="0"/>
              </a:spcBef>
            </a:pPr>
            <a:r>
              <a:rPr lang="en-US" sz="7452">
                <a:solidFill>
                  <a:srgbClr val="000000"/>
                </a:solidFill>
                <a:latin typeface="TAN Twinkle"/>
                <a:ea typeface="TAN Twinkle"/>
                <a:cs typeface="TAN Twinkle"/>
                <a:sym typeface="TAN Twinkle"/>
              </a:rPr>
              <a:t>Residents</a:t>
            </a:r>
          </a:p>
        </p:txBody>
      </p:sp>
      <p:sp>
        <p:nvSpPr>
          <p:cNvPr id="7" name="TextBox 7"/>
          <p:cNvSpPr txBox="1"/>
          <p:nvPr/>
        </p:nvSpPr>
        <p:spPr>
          <a:xfrm>
            <a:off x="9144000" y="2642619"/>
            <a:ext cx="8709653" cy="6576605"/>
          </a:xfrm>
          <a:prstGeom prst="rect">
            <a:avLst/>
          </a:prstGeom>
        </p:spPr>
        <p:txBody>
          <a:bodyPr lIns="0" tIns="0" rIns="0" bIns="0" rtlCol="0" anchor="t">
            <a:spAutoFit/>
          </a:bodyPr>
          <a:lstStyle/>
          <a:p>
            <a:pPr algn="l">
              <a:lnSpc>
                <a:spcPts val="3454"/>
              </a:lnSpc>
              <a:spcBef>
                <a:spcPct val="0"/>
              </a:spcBef>
            </a:pPr>
            <a:r>
              <a:rPr lang="en-US" sz="2657">
                <a:solidFill>
                  <a:srgbClr val="000000"/>
                </a:solidFill>
                <a:latin typeface="Ovo"/>
                <a:ea typeface="Ovo"/>
                <a:cs typeface="Ovo"/>
                <a:sym typeface="Ovo"/>
              </a:rPr>
              <a:t>Henry Finkle purchased Altadore in 1901 but almost immediately sold it to the Honourable James Sutherland, the MP for North Oxford, who was also the federal Minister for Public Works. He has the house redecorated and even added a large 16.8 meters by 6 meters two-storey wing on the west side of the house. At the front of the house, a porte-cochere with tall white Ionic columns was established, and then at the other side of the house a new ‘wing’ to house the kitchen was built. Next, a large verandah was built on the east, north and west sides, with a conservatory at the back of the house. </a:t>
            </a:r>
          </a:p>
          <a:p>
            <a:pPr algn="l">
              <a:lnSpc>
                <a:spcPts val="3454"/>
              </a:lnSpc>
              <a:spcBef>
                <a:spcPct val="0"/>
              </a:spcBef>
            </a:pPr>
            <a:endParaRPr lang="en-US" sz="2657">
              <a:solidFill>
                <a:srgbClr val="000000"/>
              </a:solidFill>
              <a:latin typeface="Ovo"/>
              <a:ea typeface="Ovo"/>
              <a:cs typeface="Ovo"/>
              <a:sym typeface="Ovo"/>
            </a:endParaRPr>
          </a:p>
          <a:p>
            <a:pPr algn="l">
              <a:lnSpc>
                <a:spcPts val="3454"/>
              </a:lnSpc>
              <a:spcBef>
                <a:spcPct val="0"/>
              </a:spcBef>
            </a:pPr>
            <a:r>
              <a:rPr lang="en-US" sz="2657">
                <a:solidFill>
                  <a:srgbClr val="000000"/>
                </a:solidFill>
                <a:latin typeface="Ovo"/>
                <a:ea typeface="Ovo"/>
                <a:cs typeface="Ovo"/>
                <a:sym typeface="Ovo"/>
              </a:rPr>
              <a:t>In addition, a large red brick stable was constructed, along with a gatehouse for the coachman and another gatehouse was built at the south end of the property for the gardener. </a:t>
            </a:r>
          </a:p>
        </p:txBody>
      </p:sp>
      <p:sp>
        <p:nvSpPr>
          <p:cNvPr id="8" name="TextBox 8"/>
          <p:cNvSpPr txBox="1"/>
          <p:nvPr/>
        </p:nvSpPr>
        <p:spPr>
          <a:xfrm>
            <a:off x="9453157" y="1691226"/>
            <a:ext cx="8091339" cy="653996"/>
          </a:xfrm>
          <a:prstGeom prst="rect">
            <a:avLst/>
          </a:prstGeom>
        </p:spPr>
        <p:txBody>
          <a:bodyPr lIns="0" tIns="0" rIns="0" bIns="0" rtlCol="0" anchor="t">
            <a:spAutoFit/>
          </a:bodyPr>
          <a:lstStyle/>
          <a:p>
            <a:pPr algn="ctr">
              <a:lnSpc>
                <a:spcPts val="5205"/>
              </a:lnSpc>
              <a:spcBef>
                <a:spcPct val="0"/>
              </a:spcBef>
            </a:pPr>
            <a:r>
              <a:rPr lang="en-US" sz="4004">
                <a:solidFill>
                  <a:srgbClr val="000000"/>
                </a:solidFill>
                <a:latin typeface="Ovo"/>
                <a:ea typeface="Ovo"/>
                <a:cs typeface="Ovo"/>
                <a:sym typeface="Ovo"/>
              </a:rPr>
              <a:t>Henry Finkle and James Sutherland  </a:t>
            </a:r>
          </a:p>
        </p:txBody>
      </p:sp>
      <p:grpSp>
        <p:nvGrpSpPr>
          <p:cNvPr id="9" name="Group 9"/>
          <p:cNvGrpSpPr/>
          <p:nvPr/>
        </p:nvGrpSpPr>
        <p:grpSpPr>
          <a:xfrm>
            <a:off x="0" y="-19050"/>
            <a:ext cx="18288000" cy="10245062"/>
            <a:chOff x="0" y="0"/>
            <a:chExt cx="4816593" cy="2698288"/>
          </a:xfrm>
        </p:grpSpPr>
        <p:sp>
          <p:nvSpPr>
            <p:cNvPr id="10" name="Freeform 10">
              <a:hlinkClick r:id="rId3" action="ppaction://hlinksldjump"/>
            </p:cNvPr>
            <p:cNvSpPr/>
            <p:nvPr/>
          </p:nvSpPr>
          <p:spPr>
            <a:xfrm>
              <a:off x="0" y="0"/>
              <a:ext cx="4816592" cy="2698288"/>
            </a:xfrm>
            <a:custGeom>
              <a:avLst/>
              <a:gdLst/>
              <a:ahLst/>
              <a:cxnLst/>
              <a:rect l="l" t="t" r="r" b="b"/>
              <a:pathLst>
                <a:path w="4816592" h="2698288">
                  <a:moveTo>
                    <a:pt x="0" y="0"/>
                  </a:moveTo>
                  <a:lnTo>
                    <a:pt x="4816592" y="0"/>
                  </a:lnTo>
                  <a:lnTo>
                    <a:pt x="4816592" y="2698288"/>
                  </a:lnTo>
                  <a:lnTo>
                    <a:pt x="0" y="2698288"/>
                  </a:lnTo>
                  <a:close/>
                </a:path>
              </a:pathLst>
            </a:custGeom>
            <a:solidFill>
              <a:srgbClr val="000000">
                <a:alpha val="0"/>
              </a:srgbClr>
            </a:solidFill>
          </p:spPr>
          <p:txBody>
            <a:bodyPr/>
            <a:lstStyle/>
            <a:p>
              <a:endParaRPr lang="en-US"/>
            </a:p>
          </p:txBody>
        </p:sp>
        <p:sp>
          <p:nvSpPr>
            <p:cNvPr id="11" name="TextBox 11"/>
            <p:cNvSpPr txBox="1"/>
            <p:nvPr/>
          </p:nvSpPr>
          <p:spPr>
            <a:xfrm>
              <a:off x="0" y="-38100"/>
              <a:ext cx="4816593" cy="2736388"/>
            </a:xfrm>
            <a:prstGeom prst="rect">
              <a:avLst/>
            </a:prstGeom>
          </p:spPr>
          <p:txBody>
            <a:bodyPr lIns="50800" tIns="50800" rIns="50800" bIns="50800" rtlCol="0" anchor="ctr"/>
            <a:lstStyle/>
            <a:p>
              <a:pPr algn="ctr">
                <a:lnSpc>
                  <a:spcPts val="3350"/>
                </a:lnSpc>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246340" y="1393828"/>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p:cNvSpPr/>
          <p:nvPr/>
        </p:nvSpPr>
        <p:spPr>
          <a:xfrm>
            <a:off x="-123170" y="9795706"/>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Freeform 4"/>
          <p:cNvSpPr/>
          <p:nvPr/>
        </p:nvSpPr>
        <p:spPr>
          <a:xfrm>
            <a:off x="8755159" y="2480613"/>
            <a:ext cx="9309625" cy="6115680"/>
          </a:xfrm>
          <a:custGeom>
            <a:avLst/>
            <a:gdLst/>
            <a:ahLst/>
            <a:cxnLst/>
            <a:rect l="l" t="t" r="r" b="b"/>
            <a:pathLst>
              <a:path w="9309625" h="6115680">
                <a:moveTo>
                  <a:pt x="0" y="0"/>
                </a:moveTo>
                <a:lnTo>
                  <a:pt x="9309626" y="0"/>
                </a:lnTo>
                <a:lnTo>
                  <a:pt x="9309626" y="6115680"/>
                </a:lnTo>
                <a:lnTo>
                  <a:pt x="0" y="6115680"/>
                </a:lnTo>
                <a:lnTo>
                  <a:pt x="0" y="0"/>
                </a:lnTo>
                <a:close/>
              </a:path>
            </a:pathLst>
          </a:custGeom>
          <a:blipFill>
            <a:blip r:embed="rId2"/>
            <a:stretch>
              <a:fillRect l="-2708" t="-2232" r="-2363" b="-1932"/>
            </a:stretch>
          </a:blipFill>
        </p:spPr>
        <p:txBody>
          <a:bodyPr/>
          <a:lstStyle/>
          <a:p>
            <a:endParaRPr lang="en-US"/>
          </a:p>
        </p:txBody>
      </p:sp>
      <p:sp>
        <p:nvSpPr>
          <p:cNvPr id="5" name="AutoShape 5"/>
          <p:cNvSpPr/>
          <p:nvPr/>
        </p:nvSpPr>
        <p:spPr>
          <a:xfrm>
            <a:off x="505560" y="-19050"/>
            <a:ext cx="0" cy="10287000"/>
          </a:xfrm>
          <a:prstGeom prst="line">
            <a:avLst/>
          </a:prstGeom>
          <a:ln w="19050" cap="rnd">
            <a:solidFill>
              <a:srgbClr val="413C36"/>
            </a:solidFill>
            <a:prstDash val="solid"/>
            <a:headEnd type="none" w="sm" len="sm"/>
            <a:tailEnd type="none" w="sm" len="sm"/>
          </a:ln>
        </p:spPr>
        <p:txBody>
          <a:bodyPr/>
          <a:lstStyle/>
          <a:p>
            <a:endParaRPr lang="en-US"/>
          </a:p>
        </p:txBody>
      </p:sp>
      <p:sp>
        <p:nvSpPr>
          <p:cNvPr id="6" name="TextBox 6"/>
          <p:cNvSpPr txBox="1"/>
          <p:nvPr/>
        </p:nvSpPr>
        <p:spPr>
          <a:xfrm>
            <a:off x="10529073" y="193069"/>
            <a:ext cx="7758927" cy="1200759"/>
          </a:xfrm>
          <a:prstGeom prst="rect">
            <a:avLst/>
          </a:prstGeom>
        </p:spPr>
        <p:txBody>
          <a:bodyPr lIns="0" tIns="0" rIns="0" bIns="0" rtlCol="0" anchor="t">
            <a:spAutoFit/>
          </a:bodyPr>
          <a:lstStyle/>
          <a:p>
            <a:pPr algn="ctr">
              <a:lnSpc>
                <a:spcPts val="9687"/>
              </a:lnSpc>
              <a:spcBef>
                <a:spcPct val="0"/>
              </a:spcBef>
            </a:pPr>
            <a:r>
              <a:rPr lang="en-US" sz="7452">
                <a:solidFill>
                  <a:srgbClr val="000000"/>
                </a:solidFill>
                <a:latin typeface="TAN Twinkle"/>
                <a:ea typeface="TAN Twinkle"/>
                <a:cs typeface="TAN Twinkle"/>
                <a:sym typeface="TAN Twinkle"/>
              </a:rPr>
              <a:t>Residents</a:t>
            </a:r>
          </a:p>
        </p:txBody>
      </p:sp>
      <p:sp>
        <p:nvSpPr>
          <p:cNvPr id="7" name="TextBox 7"/>
          <p:cNvSpPr txBox="1"/>
          <p:nvPr/>
        </p:nvSpPr>
        <p:spPr>
          <a:xfrm>
            <a:off x="854446" y="2925022"/>
            <a:ext cx="7794393" cy="6639766"/>
          </a:xfrm>
          <a:prstGeom prst="rect">
            <a:avLst/>
          </a:prstGeom>
        </p:spPr>
        <p:txBody>
          <a:bodyPr lIns="0" tIns="0" rIns="0" bIns="0" rtlCol="0" anchor="t">
            <a:spAutoFit/>
          </a:bodyPr>
          <a:lstStyle/>
          <a:p>
            <a:pPr algn="l">
              <a:lnSpc>
                <a:spcPts val="3439"/>
              </a:lnSpc>
              <a:spcBef>
                <a:spcPct val="0"/>
              </a:spcBef>
            </a:pPr>
            <a:r>
              <a:rPr lang="en-US" sz="2645" dirty="0">
                <a:solidFill>
                  <a:srgbClr val="000000"/>
                </a:solidFill>
                <a:latin typeface="Ovo"/>
                <a:ea typeface="Ovo"/>
                <a:cs typeface="Ovo"/>
                <a:sym typeface="Ovo"/>
              </a:rPr>
              <a:t>After the death of James Sutherland, </a:t>
            </a:r>
            <a:r>
              <a:rPr lang="en-US" sz="2645" dirty="0" err="1">
                <a:solidFill>
                  <a:srgbClr val="000000"/>
                </a:solidFill>
                <a:latin typeface="Ovo"/>
                <a:ea typeface="Ovo"/>
                <a:cs typeface="Ovo"/>
                <a:sym typeface="Ovo"/>
              </a:rPr>
              <a:t>Altadore</a:t>
            </a:r>
            <a:r>
              <a:rPr lang="en-US" sz="2645" dirty="0">
                <a:solidFill>
                  <a:srgbClr val="000000"/>
                </a:solidFill>
                <a:latin typeface="Ovo"/>
                <a:ea typeface="Ovo"/>
                <a:cs typeface="Ovo"/>
                <a:sym typeface="Ovo"/>
              </a:rPr>
              <a:t> was inherited by his nephew, Henry Little who lived in this grand house until he too, passed away. His widow continued to live in </a:t>
            </a:r>
            <a:r>
              <a:rPr lang="en-US" sz="2645" dirty="0" err="1">
                <a:solidFill>
                  <a:srgbClr val="000000"/>
                </a:solidFill>
                <a:latin typeface="Ovo"/>
                <a:ea typeface="Ovo"/>
                <a:cs typeface="Ovo"/>
                <a:sym typeface="Ovo"/>
              </a:rPr>
              <a:t>Altadore</a:t>
            </a:r>
            <a:r>
              <a:rPr lang="en-US" sz="2645" dirty="0">
                <a:solidFill>
                  <a:srgbClr val="000000"/>
                </a:solidFill>
                <a:latin typeface="Ovo"/>
                <a:ea typeface="Ovo"/>
                <a:cs typeface="Ovo"/>
                <a:sym typeface="Ovo"/>
              </a:rPr>
              <a:t> until she sold it to Branch 55, Royal Canadian Legion in 1946.</a:t>
            </a:r>
          </a:p>
          <a:p>
            <a:pPr algn="l">
              <a:lnSpc>
                <a:spcPts val="3439"/>
              </a:lnSpc>
              <a:spcBef>
                <a:spcPct val="0"/>
              </a:spcBef>
            </a:pPr>
            <a:endParaRPr lang="en-US" sz="2645" dirty="0">
              <a:solidFill>
                <a:srgbClr val="000000"/>
              </a:solidFill>
              <a:latin typeface="Ovo"/>
              <a:ea typeface="Ovo"/>
              <a:cs typeface="Ovo"/>
              <a:sym typeface="Ovo"/>
            </a:endParaRPr>
          </a:p>
          <a:p>
            <a:pPr algn="l">
              <a:lnSpc>
                <a:spcPts val="3510"/>
              </a:lnSpc>
              <a:spcBef>
                <a:spcPct val="0"/>
              </a:spcBef>
            </a:pPr>
            <a:r>
              <a:rPr lang="en-US" sz="2700" dirty="0">
                <a:solidFill>
                  <a:srgbClr val="000000"/>
                </a:solidFill>
                <a:latin typeface="Ovo"/>
                <a:ea typeface="Ovo"/>
                <a:cs typeface="Ovo"/>
                <a:sym typeface="Ovo"/>
              </a:rPr>
              <a:t>The old stable soon became the Legion’s canteen until 1956 when a large Memorial Hall was constructed. 11 acres of the property was sold to the Woodstock Board of Education to build Northdale Public School. The original one-</a:t>
            </a:r>
            <a:r>
              <a:rPr lang="en-US" sz="2700" dirty="0" err="1">
                <a:solidFill>
                  <a:srgbClr val="000000"/>
                </a:solidFill>
                <a:latin typeface="Ovo"/>
                <a:ea typeface="Ovo"/>
                <a:cs typeface="Ovo"/>
                <a:sym typeface="Ovo"/>
              </a:rPr>
              <a:t>storey</a:t>
            </a:r>
            <a:r>
              <a:rPr lang="en-US" sz="2700" dirty="0">
                <a:solidFill>
                  <a:srgbClr val="000000"/>
                </a:solidFill>
                <a:latin typeface="Ovo"/>
                <a:ea typeface="Ovo"/>
                <a:cs typeface="Ovo"/>
                <a:sym typeface="Ovo"/>
              </a:rPr>
              <a:t> school was built in 1950. </a:t>
            </a:r>
            <a:r>
              <a:rPr lang="en-US" sz="2700" dirty="0" err="1">
                <a:solidFill>
                  <a:srgbClr val="000000"/>
                </a:solidFill>
                <a:latin typeface="Ovo"/>
                <a:ea typeface="Ovo"/>
                <a:cs typeface="Ovo"/>
                <a:sym typeface="Ovo"/>
              </a:rPr>
              <a:t>Altadore</a:t>
            </a:r>
            <a:r>
              <a:rPr lang="en-US" sz="2700" dirty="0">
                <a:solidFill>
                  <a:srgbClr val="000000"/>
                </a:solidFill>
                <a:latin typeface="Ovo"/>
                <a:ea typeface="Ovo"/>
                <a:cs typeface="Ovo"/>
                <a:sym typeface="Ovo"/>
              </a:rPr>
              <a:t> was almost 100 years old when it was demolished in 1957. However, the two gatehouses were turned into residences, and the memories of this beautiful building remain.</a:t>
            </a:r>
          </a:p>
        </p:txBody>
      </p:sp>
      <p:sp>
        <p:nvSpPr>
          <p:cNvPr id="9" name="Freeform 9">
            <a:hlinkClick r:id="rId3" action="ppaction://hlinksldjump"/>
          </p:cNvPr>
          <p:cNvSpPr/>
          <p:nvPr/>
        </p:nvSpPr>
        <p:spPr>
          <a:xfrm>
            <a:off x="-123170" y="-23283"/>
            <a:ext cx="18411170" cy="10424582"/>
          </a:xfrm>
          <a:custGeom>
            <a:avLst/>
            <a:gdLst/>
            <a:ahLst/>
            <a:cxnLst/>
            <a:rect l="l" t="t" r="r" b="b"/>
            <a:pathLst>
              <a:path w="4816592" h="2693290">
                <a:moveTo>
                  <a:pt x="0" y="0"/>
                </a:moveTo>
                <a:lnTo>
                  <a:pt x="4816592" y="0"/>
                </a:lnTo>
                <a:lnTo>
                  <a:pt x="4816592" y="2693290"/>
                </a:lnTo>
                <a:lnTo>
                  <a:pt x="0" y="2693290"/>
                </a:lnTo>
                <a:close/>
              </a:path>
            </a:pathLst>
          </a:custGeom>
          <a:noFill/>
        </p:spPr>
        <p:txBody>
          <a:bodyPr/>
          <a:lstStyle/>
          <a:p>
            <a:endParaRPr lang="en-US" dirty="0"/>
          </a:p>
        </p:txBody>
      </p:sp>
      <p:sp>
        <p:nvSpPr>
          <p:cNvPr id="11" name="TextBox 11"/>
          <p:cNvSpPr txBox="1"/>
          <p:nvPr/>
        </p:nvSpPr>
        <p:spPr>
          <a:xfrm>
            <a:off x="1028700" y="1580146"/>
            <a:ext cx="6743408" cy="1173426"/>
          </a:xfrm>
          <a:prstGeom prst="rect">
            <a:avLst/>
          </a:prstGeom>
        </p:spPr>
        <p:txBody>
          <a:bodyPr lIns="0" tIns="0" rIns="0" bIns="0" rtlCol="0" anchor="t">
            <a:spAutoFit/>
          </a:bodyPr>
          <a:lstStyle/>
          <a:p>
            <a:pPr algn="ctr">
              <a:lnSpc>
                <a:spcPts val="4685"/>
              </a:lnSpc>
              <a:spcBef>
                <a:spcPct val="0"/>
              </a:spcBef>
            </a:pPr>
            <a:r>
              <a:rPr lang="en-US" sz="3604">
                <a:solidFill>
                  <a:srgbClr val="000000"/>
                </a:solidFill>
                <a:latin typeface="Ovo"/>
                <a:ea typeface="Ovo"/>
                <a:cs typeface="Ovo"/>
                <a:sym typeface="Ovo"/>
              </a:rPr>
              <a:t>Henry Little and the Royal Canadian Legion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246340" y="1393828"/>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p:cNvSpPr/>
          <p:nvPr/>
        </p:nvSpPr>
        <p:spPr>
          <a:xfrm>
            <a:off x="-123170" y="9795706"/>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AutoShape 4"/>
          <p:cNvSpPr/>
          <p:nvPr/>
        </p:nvSpPr>
        <p:spPr>
          <a:xfrm>
            <a:off x="505560" y="-19050"/>
            <a:ext cx="0" cy="10287000"/>
          </a:xfrm>
          <a:prstGeom prst="line">
            <a:avLst/>
          </a:prstGeom>
          <a:ln w="19050" cap="rnd">
            <a:solidFill>
              <a:srgbClr val="413C36"/>
            </a:solidFill>
            <a:prstDash val="solid"/>
            <a:headEnd type="none" w="sm" len="sm"/>
            <a:tailEnd type="none" w="sm" len="sm"/>
          </a:ln>
        </p:spPr>
        <p:txBody>
          <a:bodyPr/>
          <a:lstStyle/>
          <a:p>
            <a:endParaRPr lang="en-US"/>
          </a:p>
        </p:txBody>
      </p:sp>
      <p:sp>
        <p:nvSpPr>
          <p:cNvPr id="5" name="TextBox 5"/>
          <p:cNvSpPr txBox="1"/>
          <p:nvPr/>
        </p:nvSpPr>
        <p:spPr>
          <a:xfrm>
            <a:off x="7641558" y="1646170"/>
            <a:ext cx="10294102" cy="7924304"/>
          </a:xfrm>
          <a:prstGeom prst="rect">
            <a:avLst/>
          </a:prstGeom>
        </p:spPr>
        <p:txBody>
          <a:bodyPr lIns="0" tIns="0" rIns="0" bIns="0" rtlCol="0" anchor="t">
            <a:spAutoFit/>
          </a:bodyPr>
          <a:lstStyle/>
          <a:p>
            <a:pPr algn="l">
              <a:lnSpc>
                <a:spcPts val="3950"/>
              </a:lnSpc>
              <a:spcBef>
                <a:spcPct val="0"/>
              </a:spcBef>
            </a:pPr>
            <a:r>
              <a:rPr lang="en-US" sz="3039">
                <a:solidFill>
                  <a:srgbClr val="000000"/>
                </a:solidFill>
                <a:latin typeface="Ovo"/>
                <a:ea typeface="Ovo"/>
                <a:cs typeface="Ovo"/>
                <a:sym typeface="Ovo"/>
              </a:rPr>
              <a:t>One such visit took place in 1860 when Edward, the Prince of Wales (later King Edward VII) arrived at the Great Western Railway station in Woodstock. He was received by local dignitaries including Mayor Thomas Cottle. The Woodstock Volunteer Rifle Company, and bands from Tillsonburg, Norwich, and Woodstock were also waiting at the train station. The Prince of Wales would spend the night at Altadore and attend a social event with the local elite.</a:t>
            </a:r>
          </a:p>
          <a:p>
            <a:pPr algn="ctr">
              <a:lnSpc>
                <a:spcPts val="3950"/>
              </a:lnSpc>
              <a:spcBef>
                <a:spcPct val="0"/>
              </a:spcBef>
            </a:pPr>
            <a:endParaRPr lang="en-US" sz="3039">
              <a:solidFill>
                <a:srgbClr val="000000"/>
              </a:solidFill>
              <a:latin typeface="Ovo"/>
              <a:ea typeface="Ovo"/>
              <a:cs typeface="Ovo"/>
              <a:sym typeface="Ovo"/>
            </a:endParaRPr>
          </a:p>
          <a:p>
            <a:pPr algn="l">
              <a:lnSpc>
                <a:spcPts val="3950"/>
              </a:lnSpc>
              <a:spcBef>
                <a:spcPct val="0"/>
              </a:spcBef>
            </a:pPr>
            <a:r>
              <a:rPr lang="en-US" sz="3039">
                <a:solidFill>
                  <a:srgbClr val="000000"/>
                </a:solidFill>
                <a:latin typeface="Ovo"/>
                <a:ea typeface="Ovo"/>
                <a:cs typeface="Ovo"/>
                <a:sym typeface="Ovo"/>
              </a:rPr>
              <a:t>The manor house Altadore was owned by Mayor Cottle at the time, Altadore Crescent is named after the house which stood in the area historically. During his time in Woodstock, the Prince of Wales’s carriage became stuck in mud on his way to visit Senator Alexander. Allegedly, the prince helped push the carriage out of the mud. The Prince of Wales was crowned King in 1901 and reigned until 1910.</a:t>
            </a:r>
          </a:p>
        </p:txBody>
      </p:sp>
      <p:sp>
        <p:nvSpPr>
          <p:cNvPr id="6" name="Freeform 6"/>
          <p:cNvSpPr/>
          <p:nvPr/>
        </p:nvSpPr>
        <p:spPr>
          <a:xfrm>
            <a:off x="773758" y="1619061"/>
            <a:ext cx="6202102" cy="7951413"/>
          </a:xfrm>
          <a:custGeom>
            <a:avLst/>
            <a:gdLst/>
            <a:ahLst/>
            <a:cxnLst/>
            <a:rect l="l" t="t" r="r" b="b"/>
            <a:pathLst>
              <a:path w="6202102" h="7951413">
                <a:moveTo>
                  <a:pt x="0" y="0"/>
                </a:moveTo>
                <a:lnTo>
                  <a:pt x="6202102" y="0"/>
                </a:lnTo>
                <a:lnTo>
                  <a:pt x="6202102" y="7951413"/>
                </a:lnTo>
                <a:lnTo>
                  <a:pt x="0" y="7951413"/>
                </a:lnTo>
                <a:lnTo>
                  <a:pt x="0" y="0"/>
                </a:lnTo>
                <a:close/>
              </a:path>
            </a:pathLst>
          </a:custGeom>
          <a:blipFill>
            <a:blip r:embed="rId2"/>
            <a:stretch>
              <a:fillRect/>
            </a:stretch>
          </a:blipFill>
        </p:spPr>
        <p:txBody>
          <a:bodyPr/>
          <a:lstStyle/>
          <a:p>
            <a:endParaRPr lang="en-US"/>
          </a:p>
        </p:txBody>
      </p:sp>
      <p:sp>
        <p:nvSpPr>
          <p:cNvPr id="7" name="TextBox 7"/>
          <p:cNvSpPr txBox="1"/>
          <p:nvPr/>
        </p:nvSpPr>
        <p:spPr>
          <a:xfrm>
            <a:off x="505560" y="193069"/>
            <a:ext cx="11827350" cy="1200759"/>
          </a:xfrm>
          <a:prstGeom prst="rect">
            <a:avLst/>
          </a:prstGeom>
        </p:spPr>
        <p:txBody>
          <a:bodyPr lIns="0" tIns="0" rIns="0" bIns="0" rtlCol="0" anchor="t">
            <a:spAutoFit/>
          </a:bodyPr>
          <a:lstStyle/>
          <a:p>
            <a:pPr algn="ctr">
              <a:lnSpc>
                <a:spcPts val="9687"/>
              </a:lnSpc>
              <a:spcBef>
                <a:spcPct val="0"/>
              </a:spcBef>
            </a:pPr>
            <a:r>
              <a:rPr lang="en-US" sz="7452">
                <a:solidFill>
                  <a:srgbClr val="000000"/>
                </a:solidFill>
                <a:latin typeface="TAN Twinkle"/>
                <a:ea typeface="TAN Twinkle"/>
                <a:cs typeface="TAN Twinkle"/>
                <a:sym typeface="TAN Twinkle"/>
              </a:rPr>
              <a:t>Famous Visitor</a:t>
            </a:r>
          </a:p>
        </p:txBody>
      </p:sp>
      <p:grpSp>
        <p:nvGrpSpPr>
          <p:cNvPr id="8" name="Group 8"/>
          <p:cNvGrpSpPr/>
          <p:nvPr/>
        </p:nvGrpSpPr>
        <p:grpSpPr>
          <a:xfrm>
            <a:off x="0" y="-75509"/>
            <a:ext cx="18288000" cy="10445925"/>
            <a:chOff x="0" y="0"/>
            <a:chExt cx="4816593" cy="2751190"/>
          </a:xfrm>
        </p:grpSpPr>
        <p:sp>
          <p:nvSpPr>
            <p:cNvPr id="9" name="Freeform 9">
              <a:hlinkClick r:id="rId3" action="ppaction://hlinksldjump"/>
            </p:cNvPr>
            <p:cNvSpPr/>
            <p:nvPr/>
          </p:nvSpPr>
          <p:spPr>
            <a:xfrm>
              <a:off x="0" y="0"/>
              <a:ext cx="4816592" cy="2751190"/>
            </a:xfrm>
            <a:custGeom>
              <a:avLst/>
              <a:gdLst/>
              <a:ahLst/>
              <a:cxnLst/>
              <a:rect l="l" t="t" r="r" b="b"/>
              <a:pathLst>
                <a:path w="4816592" h="2751190">
                  <a:moveTo>
                    <a:pt x="0" y="0"/>
                  </a:moveTo>
                  <a:lnTo>
                    <a:pt x="4816592" y="0"/>
                  </a:lnTo>
                  <a:lnTo>
                    <a:pt x="4816592" y="2751190"/>
                  </a:lnTo>
                  <a:lnTo>
                    <a:pt x="0" y="2751190"/>
                  </a:lnTo>
                  <a:close/>
                </a:path>
              </a:pathLst>
            </a:custGeom>
            <a:solidFill>
              <a:srgbClr val="000000">
                <a:alpha val="0"/>
              </a:srgbClr>
            </a:solidFill>
          </p:spPr>
          <p:txBody>
            <a:bodyPr/>
            <a:lstStyle/>
            <a:p>
              <a:endParaRPr lang="en-US"/>
            </a:p>
          </p:txBody>
        </p:sp>
        <p:sp>
          <p:nvSpPr>
            <p:cNvPr id="10" name="TextBox 10"/>
            <p:cNvSpPr txBox="1"/>
            <p:nvPr/>
          </p:nvSpPr>
          <p:spPr>
            <a:xfrm>
              <a:off x="0" y="-38100"/>
              <a:ext cx="4816593" cy="2789290"/>
            </a:xfrm>
            <a:prstGeom prst="rect">
              <a:avLst/>
            </a:prstGeom>
          </p:spPr>
          <p:txBody>
            <a:bodyPr lIns="50800" tIns="50800" rIns="50800" bIns="50800" rtlCol="0" anchor="ctr"/>
            <a:lstStyle/>
            <a:p>
              <a:pPr algn="ctr">
                <a:lnSpc>
                  <a:spcPts val="3350"/>
                </a:lnSpc>
              </a:pP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4902" t="-10935" r="-5167" b="-14561"/>
            </a:stretch>
          </a:blipFill>
        </p:spPr>
        <p:txBody>
          <a:bodyPr/>
          <a:lstStyle/>
          <a:p>
            <a:endParaRPr lang="en-US"/>
          </a:p>
        </p:txBody>
      </p:sp>
      <p:sp>
        <p:nvSpPr>
          <p:cNvPr id="3" name="AutoShape 3"/>
          <p:cNvSpPr/>
          <p:nvPr/>
        </p:nvSpPr>
        <p:spPr>
          <a:xfrm>
            <a:off x="5" y="1192399"/>
            <a:ext cx="18268445" cy="0"/>
          </a:xfrm>
          <a:prstGeom prst="line">
            <a:avLst/>
          </a:prstGeom>
          <a:ln w="19050" cap="rnd">
            <a:solidFill>
              <a:srgbClr val="413C36"/>
            </a:solidFill>
            <a:prstDash val="solid"/>
            <a:headEnd type="none" w="sm" len="sm"/>
            <a:tailEnd type="none" w="sm" len="sm"/>
          </a:ln>
        </p:spPr>
        <p:txBody>
          <a:bodyPr/>
          <a:lstStyle/>
          <a:p>
            <a:endParaRPr lang="en-US"/>
          </a:p>
        </p:txBody>
      </p:sp>
      <p:grpSp>
        <p:nvGrpSpPr>
          <p:cNvPr id="4" name="Group 4"/>
          <p:cNvGrpSpPr/>
          <p:nvPr/>
        </p:nvGrpSpPr>
        <p:grpSpPr>
          <a:xfrm>
            <a:off x="5093550" y="5484746"/>
            <a:ext cx="1706825" cy="1801431"/>
            <a:chOff x="0" y="0"/>
            <a:chExt cx="974338" cy="1028344"/>
          </a:xfrm>
        </p:grpSpPr>
        <p:sp>
          <p:nvSpPr>
            <p:cNvPr id="5" name="Freeform 5"/>
            <p:cNvSpPr/>
            <p:nvPr/>
          </p:nvSpPr>
          <p:spPr>
            <a:xfrm>
              <a:off x="0" y="0"/>
              <a:ext cx="974338" cy="1028344"/>
            </a:xfrm>
            <a:custGeom>
              <a:avLst/>
              <a:gdLst/>
              <a:ahLst/>
              <a:cxnLst/>
              <a:rect l="l" t="t" r="r" b="b"/>
              <a:pathLst>
                <a:path w="974338" h="1028344">
                  <a:moveTo>
                    <a:pt x="487169" y="0"/>
                  </a:moveTo>
                  <a:cubicBezTo>
                    <a:pt x="218113" y="0"/>
                    <a:pt x="0" y="230203"/>
                    <a:pt x="0" y="514172"/>
                  </a:cubicBezTo>
                  <a:cubicBezTo>
                    <a:pt x="0" y="798141"/>
                    <a:pt x="218113" y="1028344"/>
                    <a:pt x="487169" y="1028344"/>
                  </a:cubicBezTo>
                  <a:cubicBezTo>
                    <a:pt x="756225" y="1028344"/>
                    <a:pt x="974338" y="798141"/>
                    <a:pt x="974338" y="514172"/>
                  </a:cubicBezTo>
                  <a:cubicBezTo>
                    <a:pt x="974338" y="230203"/>
                    <a:pt x="756225" y="0"/>
                    <a:pt x="487169"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6" name="TextBox 6"/>
            <p:cNvSpPr txBox="1"/>
            <p:nvPr/>
          </p:nvSpPr>
          <p:spPr>
            <a:xfrm>
              <a:off x="91344" y="58307"/>
              <a:ext cx="791649" cy="873629"/>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rot="-5400000">
            <a:off x="8539862" y="3233712"/>
            <a:ext cx="1300112" cy="2198169"/>
            <a:chOff x="0" y="0"/>
            <a:chExt cx="742167" cy="1254820"/>
          </a:xfrm>
        </p:grpSpPr>
        <p:sp>
          <p:nvSpPr>
            <p:cNvPr id="8" name="Freeform 8"/>
            <p:cNvSpPr/>
            <p:nvPr/>
          </p:nvSpPr>
          <p:spPr>
            <a:xfrm>
              <a:off x="0" y="0"/>
              <a:ext cx="742167" cy="1254820"/>
            </a:xfrm>
            <a:custGeom>
              <a:avLst/>
              <a:gdLst/>
              <a:ahLst/>
              <a:cxnLst/>
              <a:rect l="l" t="t" r="r" b="b"/>
              <a:pathLst>
                <a:path w="742167" h="1254820">
                  <a:moveTo>
                    <a:pt x="371083" y="0"/>
                  </a:moveTo>
                  <a:cubicBezTo>
                    <a:pt x="166140" y="0"/>
                    <a:pt x="0" y="280901"/>
                    <a:pt x="0" y="627410"/>
                  </a:cubicBezTo>
                  <a:cubicBezTo>
                    <a:pt x="0" y="973919"/>
                    <a:pt x="166140" y="1254820"/>
                    <a:pt x="371083" y="1254820"/>
                  </a:cubicBezTo>
                  <a:cubicBezTo>
                    <a:pt x="576027" y="1254820"/>
                    <a:pt x="742167" y="973919"/>
                    <a:pt x="742167" y="627410"/>
                  </a:cubicBezTo>
                  <a:cubicBezTo>
                    <a:pt x="742167" y="280901"/>
                    <a:pt x="576027" y="0"/>
                    <a:pt x="371083"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9" name="TextBox 9"/>
            <p:cNvSpPr txBox="1"/>
            <p:nvPr/>
          </p:nvSpPr>
          <p:spPr>
            <a:xfrm>
              <a:off x="69578" y="79539"/>
              <a:ext cx="603010" cy="1057642"/>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rot="-5400000">
            <a:off x="16393442" y="8032165"/>
            <a:ext cx="1300112" cy="2048356"/>
            <a:chOff x="0" y="0"/>
            <a:chExt cx="742167" cy="1169300"/>
          </a:xfrm>
        </p:grpSpPr>
        <p:sp>
          <p:nvSpPr>
            <p:cNvPr id="11" name="Freeform 11"/>
            <p:cNvSpPr/>
            <p:nvPr/>
          </p:nvSpPr>
          <p:spPr>
            <a:xfrm>
              <a:off x="0" y="0"/>
              <a:ext cx="742167" cy="1169300"/>
            </a:xfrm>
            <a:custGeom>
              <a:avLst/>
              <a:gdLst/>
              <a:ahLst/>
              <a:cxnLst/>
              <a:rect l="l" t="t" r="r" b="b"/>
              <a:pathLst>
                <a:path w="742167" h="1169300">
                  <a:moveTo>
                    <a:pt x="371083" y="0"/>
                  </a:moveTo>
                  <a:cubicBezTo>
                    <a:pt x="166140" y="0"/>
                    <a:pt x="0" y="261757"/>
                    <a:pt x="0" y="584650"/>
                  </a:cubicBezTo>
                  <a:cubicBezTo>
                    <a:pt x="0" y="907544"/>
                    <a:pt x="166140" y="1169300"/>
                    <a:pt x="371083" y="1169300"/>
                  </a:cubicBezTo>
                  <a:cubicBezTo>
                    <a:pt x="576027" y="1169300"/>
                    <a:pt x="742167" y="907544"/>
                    <a:pt x="742167" y="584650"/>
                  </a:cubicBezTo>
                  <a:cubicBezTo>
                    <a:pt x="742167" y="261757"/>
                    <a:pt x="576027" y="0"/>
                    <a:pt x="371083"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12" name="TextBox 12"/>
            <p:cNvSpPr txBox="1"/>
            <p:nvPr/>
          </p:nvSpPr>
          <p:spPr>
            <a:xfrm>
              <a:off x="69578" y="71522"/>
              <a:ext cx="603010" cy="988157"/>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rot="-5400000">
            <a:off x="9337364" y="5682841"/>
            <a:ext cx="1300112" cy="2048356"/>
            <a:chOff x="0" y="0"/>
            <a:chExt cx="742167" cy="1169300"/>
          </a:xfrm>
        </p:grpSpPr>
        <p:sp>
          <p:nvSpPr>
            <p:cNvPr id="14" name="Freeform 14"/>
            <p:cNvSpPr/>
            <p:nvPr/>
          </p:nvSpPr>
          <p:spPr>
            <a:xfrm>
              <a:off x="0" y="0"/>
              <a:ext cx="742167" cy="1169300"/>
            </a:xfrm>
            <a:custGeom>
              <a:avLst/>
              <a:gdLst/>
              <a:ahLst/>
              <a:cxnLst/>
              <a:rect l="l" t="t" r="r" b="b"/>
              <a:pathLst>
                <a:path w="742167" h="1169300">
                  <a:moveTo>
                    <a:pt x="371083" y="0"/>
                  </a:moveTo>
                  <a:cubicBezTo>
                    <a:pt x="166140" y="0"/>
                    <a:pt x="0" y="261757"/>
                    <a:pt x="0" y="584650"/>
                  </a:cubicBezTo>
                  <a:cubicBezTo>
                    <a:pt x="0" y="907544"/>
                    <a:pt x="166140" y="1169300"/>
                    <a:pt x="371083" y="1169300"/>
                  </a:cubicBezTo>
                  <a:cubicBezTo>
                    <a:pt x="576027" y="1169300"/>
                    <a:pt x="742167" y="907544"/>
                    <a:pt x="742167" y="584650"/>
                  </a:cubicBezTo>
                  <a:cubicBezTo>
                    <a:pt x="742167" y="261757"/>
                    <a:pt x="576027" y="0"/>
                    <a:pt x="371083"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15" name="TextBox 15"/>
            <p:cNvSpPr txBox="1"/>
            <p:nvPr/>
          </p:nvSpPr>
          <p:spPr>
            <a:xfrm>
              <a:off x="69578" y="71522"/>
              <a:ext cx="603010" cy="988157"/>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rot="-10800000">
            <a:off x="16757786" y="4512995"/>
            <a:ext cx="1423846" cy="1870352"/>
            <a:chOff x="0" y="0"/>
            <a:chExt cx="812800" cy="1067687"/>
          </a:xfrm>
        </p:grpSpPr>
        <p:sp>
          <p:nvSpPr>
            <p:cNvPr id="17" name="Freeform 17"/>
            <p:cNvSpPr/>
            <p:nvPr/>
          </p:nvSpPr>
          <p:spPr>
            <a:xfrm>
              <a:off x="0" y="0"/>
              <a:ext cx="812800" cy="1067687"/>
            </a:xfrm>
            <a:custGeom>
              <a:avLst/>
              <a:gdLst/>
              <a:ahLst/>
              <a:cxnLst/>
              <a:rect l="l" t="t" r="r" b="b"/>
              <a:pathLst>
                <a:path w="812800" h="1067687">
                  <a:moveTo>
                    <a:pt x="406400" y="0"/>
                  </a:moveTo>
                  <a:cubicBezTo>
                    <a:pt x="181951" y="0"/>
                    <a:pt x="0" y="239010"/>
                    <a:pt x="0" y="533843"/>
                  </a:cubicBezTo>
                  <a:cubicBezTo>
                    <a:pt x="0" y="828677"/>
                    <a:pt x="181951" y="1067687"/>
                    <a:pt x="406400" y="1067687"/>
                  </a:cubicBezTo>
                  <a:cubicBezTo>
                    <a:pt x="630849" y="1067687"/>
                    <a:pt x="812800" y="828677"/>
                    <a:pt x="812800" y="533843"/>
                  </a:cubicBezTo>
                  <a:cubicBezTo>
                    <a:pt x="812800" y="239010"/>
                    <a:pt x="630849" y="0"/>
                    <a:pt x="406400"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18" name="TextBox 18"/>
            <p:cNvSpPr txBox="1"/>
            <p:nvPr/>
          </p:nvSpPr>
          <p:spPr>
            <a:xfrm>
              <a:off x="76200" y="61996"/>
              <a:ext cx="660400" cy="905595"/>
            </a:xfrm>
            <a:prstGeom prst="rect">
              <a:avLst/>
            </a:prstGeom>
          </p:spPr>
          <p:txBody>
            <a:bodyPr lIns="50800" tIns="50800" rIns="50800" bIns="50800" rtlCol="0" anchor="ctr"/>
            <a:lstStyle/>
            <a:p>
              <a:pPr algn="ctr">
                <a:lnSpc>
                  <a:spcPts val="2659"/>
                </a:lnSpc>
              </a:pPr>
              <a:endParaRPr/>
            </a:p>
          </p:txBody>
        </p:sp>
      </p:grpSp>
      <p:sp>
        <p:nvSpPr>
          <p:cNvPr id="19" name="TextBox 19"/>
          <p:cNvSpPr txBox="1"/>
          <p:nvPr/>
        </p:nvSpPr>
        <p:spPr>
          <a:xfrm>
            <a:off x="0" y="213255"/>
            <a:ext cx="7939064" cy="979144"/>
          </a:xfrm>
          <a:prstGeom prst="rect">
            <a:avLst/>
          </a:prstGeom>
        </p:spPr>
        <p:txBody>
          <a:bodyPr lIns="0" tIns="0" rIns="0" bIns="0" rtlCol="0" anchor="t">
            <a:spAutoFit/>
          </a:bodyPr>
          <a:lstStyle/>
          <a:p>
            <a:pPr marL="0" lvl="0" indent="0" algn="ctr">
              <a:lnSpc>
                <a:spcPts val="7997"/>
              </a:lnSpc>
              <a:spcBef>
                <a:spcPct val="0"/>
              </a:spcBef>
            </a:pPr>
            <a:r>
              <a:rPr lang="en-US" sz="6152" u="none" strike="noStrike">
                <a:solidFill>
                  <a:srgbClr val="000000"/>
                </a:solidFill>
                <a:latin typeface="TAN Twinkle"/>
                <a:ea typeface="TAN Twinkle"/>
                <a:cs typeface="TAN Twinkle"/>
                <a:sym typeface="TAN Twinkle"/>
              </a:rPr>
              <a:t>Architecture</a:t>
            </a:r>
          </a:p>
        </p:txBody>
      </p:sp>
      <p:grpSp>
        <p:nvGrpSpPr>
          <p:cNvPr id="20" name="Group 20"/>
          <p:cNvGrpSpPr/>
          <p:nvPr/>
        </p:nvGrpSpPr>
        <p:grpSpPr>
          <a:xfrm>
            <a:off x="8417509" y="1741710"/>
            <a:ext cx="4272370" cy="1748866"/>
            <a:chOff x="0" y="0"/>
            <a:chExt cx="1247066" cy="510478"/>
          </a:xfrm>
        </p:grpSpPr>
        <p:sp>
          <p:nvSpPr>
            <p:cNvPr id="21" name="Freeform 21"/>
            <p:cNvSpPr/>
            <p:nvPr/>
          </p:nvSpPr>
          <p:spPr>
            <a:xfrm>
              <a:off x="0" y="0"/>
              <a:ext cx="1247067" cy="510478"/>
            </a:xfrm>
            <a:custGeom>
              <a:avLst/>
              <a:gdLst/>
              <a:ahLst/>
              <a:cxnLst/>
              <a:rect l="l" t="t" r="r" b="b"/>
              <a:pathLst>
                <a:path w="1247067" h="510478">
                  <a:moveTo>
                    <a:pt x="92417" y="0"/>
                  </a:moveTo>
                  <a:lnTo>
                    <a:pt x="1154650" y="0"/>
                  </a:lnTo>
                  <a:cubicBezTo>
                    <a:pt x="1179160" y="0"/>
                    <a:pt x="1202667" y="9737"/>
                    <a:pt x="1219998" y="27068"/>
                  </a:cubicBezTo>
                  <a:cubicBezTo>
                    <a:pt x="1237330" y="44400"/>
                    <a:pt x="1247067" y="67906"/>
                    <a:pt x="1247067" y="92417"/>
                  </a:cubicBezTo>
                  <a:lnTo>
                    <a:pt x="1247067" y="418062"/>
                  </a:lnTo>
                  <a:cubicBezTo>
                    <a:pt x="1247067" y="469102"/>
                    <a:pt x="1205690" y="510478"/>
                    <a:pt x="1154650" y="510478"/>
                  </a:cubicBezTo>
                  <a:lnTo>
                    <a:pt x="92417" y="510478"/>
                  </a:lnTo>
                  <a:cubicBezTo>
                    <a:pt x="41376" y="510478"/>
                    <a:pt x="0" y="469102"/>
                    <a:pt x="0" y="418062"/>
                  </a:cubicBezTo>
                  <a:lnTo>
                    <a:pt x="0" y="92417"/>
                  </a:lnTo>
                  <a:cubicBezTo>
                    <a:pt x="0" y="41376"/>
                    <a:pt x="41376" y="0"/>
                    <a:pt x="92417" y="0"/>
                  </a:cubicBezTo>
                  <a:close/>
                </a:path>
              </a:pathLst>
            </a:custGeom>
            <a:solidFill>
              <a:srgbClr val="B39785"/>
            </a:solidFill>
          </p:spPr>
          <p:txBody>
            <a:bodyPr/>
            <a:lstStyle/>
            <a:p>
              <a:endParaRPr lang="en-US"/>
            </a:p>
          </p:txBody>
        </p:sp>
        <p:sp>
          <p:nvSpPr>
            <p:cNvPr id="22" name="TextBox 22"/>
            <p:cNvSpPr txBox="1"/>
            <p:nvPr/>
          </p:nvSpPr>
          <p:spPr>
            <a:xfrm>
              <a:off x="0" y="-38100"/>
              <a:ext cx="1247066" cy="548578"/>
            </a:xfrm>
            <a:prstGeom prst="rect">
              <a:avLst/>
            </a:prstGeom>
          </p:spPr>
          <p:txBody>
            <a:bodyPr lIns="215900" tIns="215900" rIns="215900" bIns="215900" rtlCol="0" anchor="ctr"/>
            <a:lstStyle/>
            <a:p>
              <a:pPr algn="ctr">
                <a:lnSpc>
                  <a:spcPts val="2240"/>
                </a:lnSpc>
              </a:pPr>
              <a:r>
                <a:rPr lang="en-US" sz="1600">
                  <a:solidFill>
                    <a:srgbClr val="FFFFFF"/>
                  </a:solidFill>
                  <a:latin typeface="Lato"/>
                  <a:ea typeface="Lato"/>
                  <a:cs typeface="Lato"/>
                  <a:sym typeface="Lato"/>
                </a:rPr>
                <a:t>Porte-cochere: A large porch that projects over a driveway at the entrance to a house or building. It allows family and guest to enter/exit a vehicle without getting wet or cold in rainy or snowy weather. </a:t>
              </a:r>
            </a:p>
          </p:txBody>
        </p:sp>
      </p:grpSp>
      <p:grpSp>
        <p:nvGrpSpPr>
          <p:cNvPr id="23" name="Group 23"/>
          <p:cNvGrpSpPr/>
          <p:nvPr/>
        </p:nvGrpSpPr>
        <p:grpSpPr>
          <a:xfrm>
            <a:off x="715863" y="4659031"/>
            <a:ext cx="4206237" cy="2335085"/>
            <a:chOff x="0" y="0"/>
            <a:chExt cx="1227763" cy="681590"/>
          </a:xfrm>
        </p:grpSpPr>
        <p:sp>
          <p:nvSpPr>
            <p:cNvPr id="24" name="Freeform 24"/>
            <p:cNvSpPr/>
            <p:nvPr/>
          </p:nvSpPr>
          <p:spPr>
            <a:xfrm>
              <a:off x="0" y="0"/>
              <a:ext cx="1227763" cy="681590"/>
            </a:xfrm>
            <a:custGeom>
              <a:avLst/>
              <a:gdLst/>
              <a:ahLst/>
              <a:cxnLst/>
              <a:rect l="l" t="t" r="r" b="b"/>
              <a:pathLst>
                <a:path w="1227763" h="681590">
                  <a:moveTo>
                    <a:pt x="93870" y="0"/>
                  </a:moveTo>
                  <a:lnTo>
                    <a:pt x="1133893" y="0"/>
                  </a:lnTo>
                  <a:cubicBezTo>
                    <a:pt x="1185736" y="0"/>
                    <a:pt x="1227763" y="42027"/>
                    <a:pt x="1227763" y="93870"/>
                  </a:cubicBezTo>
                  <a:lnTo>
                    <a:pt x="1227763" y="587721"/>
                  </a:lnTo>
                  <a:cubicBezTo>
                    <a:pt x="1227763" y="639563"/>
                    <a:pt x="1185736" y="681590"/>
                    <a:pt x="1133893" y="681590"/>
                  </a:cubicBezTo>
                  <a:lnTo>
                    <a:pt x="93870" y="681590"/>
                  </a:lnTo>
                  <a:cubicBezTo>
                    <a:pt x="42027" y="681590"/>
                    <a:pt x="0" y="639563"/>
                    <a:pt x="0" y="587721"/>
                  </a:cubicBezTo>
                  <a:lnTo>
                    <a:pt x="0" y="93870"/>
                  </a:lnTo>
                  <a:cubicBezTo>
                    <a:pt x="0" y="42027"/>
                    <a:pt x="42027" y="0"/>
                    <a:pt x="93870" y="0"/>
                  </a:cubicBezTo>
                  <a:close/>
                </a:path>
              </a:pathLst>
            </a:custGeom>
            <a:solidFill>
              <a:srgbClr val="B39785"/>
            </a:solidFill>
          </p:spPr>
          <p:txBody>
            <a:bodyPr/>
            <a:lstStyle/>
            <a:p>
              <a:endParaRPr lang="en-US"/>
            </a:p>
          </p:txBody>
        </p:sp>
        <p:sp>
          <p:nvSpPr>
            <p:cNvPr id="25" name="TextBox 25"/>
            <p:cNvSpPr txBox="1"/>
            <p:nvPr/>
          </p:nvSpPr>
          <p:spPr>
            <a:xfrm>
              <a:off x="0" y="-38100"/>
              <a:ext cx="1227763" cy="719690"/>
            </a:xfrm>
            <a:prstGeom prst="rect">
              <a:avLst/>
            </a:prstGeom>
          </p:spPr>
          <p:txBody>
            <a:bodyPr lIns="190500" tIns="190500" rIns="190500" bIns="190500" rtlCol="0" anchor="ctr"/>
            <a:lstStyle/>
            <a:p>
              <a:pPr algn="ctr">
                <a:lnSpc>
                  <a:spcPts val="2240"/>
                </a:lnSpc>
              </a:pPr>
              <a:r>
                <a:rPr lang="en-US" sz="1600" dirty="0">
                  <a:solidFill>
                    <a:srgbClr val="FFFFFF"/>
                  </a:solidFill>
                  <a:latin typeface="Lato"/>
                  <a:ea typeface="Lato"/>
                  <a:cs typeface="Lato"/>
                  <a:sym typeface="Lato"/>
                </a:rPr>
                <a:t>Ionic Pillars: first built in the easter part of Greece, better known as Iona. The high column of the pillar is marked with long indents, going all the way around. Then, at the top, or capital, there are carvings that look like a scroll being unwound, along with other fancy details. </a:t>
              </a:r>
            </a:p>
          </p:txBody>
        </p:sp>
      </p:grpSp>
      <p:grpSp>
        <p:nvGrpSpPr>
          <p:cNvPr id="26" name="Group 26"/>
          <p:cNvGrpSpPr/>
          <p:nvPr/>
        </p:nvGrpSpPr>
        <p:grpSpPr>
          <a:xfrm>
            <a:off x="10289003" y="8295509"/>
            <a:ext cx="5524269" cy="1680061"/>
            <a:chOff x="0" y="-38100"/>
            <a:chExt cx="1535224" cy="456830"/>
          </a:xfrm>
        </p:grpSpPr>
        <p:sp>
          <p:nvSpPr>
            <p:cNvPr id="27" name="Freeform 27"/>
            <p:cNvSpPr/>
            <p:nvPr/>
          </p:nvSpPr>
          <p:spPr>
            <a:xfrm>
              <a:off x="0" y="0"/>
              <a:ext cx="1535224" cy="418730"/>
            </a:xfrm>
            <a:custGeom>
              <a:avLst/>
              <a:gdLst/>
              <a:ahLst/>
              <a:cxnLst/>
              <a:rect l="l" t="t" r="r" b="b"/>
              <a:pathLst>
                <a:path w="1535224" h="418730">
                  <a:moveTo>
                    <a:pt x="75070" y="0"/>
                  </a:moveTo>
                  <a:lnTo>
                    <a:pt x="1460154" y="0"/>
                  </a:lnTo>
                  <a:cubicBezTo>
                    <a:pt x="1501614" y="0"/>
                    <a:pt x="1535224" y="33610"/>
                    <a:pt x="1535224" y="75070"/>
                  </a:cubicBezTo>
                  <a:lnTo>
                    <a:pt x="1535224" y="343660"/>
                  </a:lnTo>
                  <a:cubicBezTo>
                    <a:pt x="1535224" y="385120"/>
                    <a:pt x="1501614" y="418730"/>
                    <a:pt x="1460154" y="418730"/>
                  </a:cubicBezTo>
                  <a:lnTo>
                    <a:pt x="75070" y="418730"/>
                  </a:lnTo>
                  <a:cubicBezTo>
                    <a:pt x="55160" y="418730"/>
                    <a:pt x="36066" y="410821"/>
                    <a:pt x="21988" y="396742"/>
                  </a:cubicBezTo>
                  <a:cubicBezTo>
                    <a:pt x="7909" y="382664"/>
                    <a:pt x="0" y="363569"/>
                    <a:pt x="0" y="343660"/>
                  </a:cubicBezTo>
                  <a:lnTo>
                    <a:pt x="0" y="75070"/>
                  </a:lnTo>
                  <a:cubicBezTo>
                    <a:pt x="0" y="55160"/>
                    <a:pt x="7909" y="36066"/>
                    <a:pt x="21988" y="21988"/>
                  </a:cubicBezTo>
                  <a:cubicBezTo>
                    <a:pt x="36066" y="7909"/>
                    <a:pt x="55160" y="0"/>
                    <a:pt x="75070" y="0"/>
                  </a:cubicBezTo>
                  <a:close/>
                </a:path>
              </a:pathLst>
            </a:custGeom>
            <a:solidFill>
              <a:srgbClr val="B39785"/>
            </a:solidFill>
          </p:spPr>
          <p:txBody>
            <a:bodyPr/>
            <a:lstStyle/>
            <a:p>
              <a:endParaRPr lang="en-US"/>
            </a:p>
          </p:txBody>
        </p:sp>
        <p:sp>
          <p:nvSpPr>
            <p:cNvPr id="28" name="TextBox 28"/>
            <p:cNvSpPr txBox="1"/>
            <p:nvPr/>
          </p:nvSpPr>
          <p:spPr>
            <a:xfrm>
              <a:off x="0" y="-38100"/>
              <a:ext cx="1535224" cy="456830"/>
            </a:xfrm>
            <a:prstGeom prst="rect">
              <a:avLst/>
            </a:prstGeom>
          </p:spPr>
          <p:txBody>
            <a:bodyPr lIns="190500" tIns="190500" rIns="190500" bIns="190500" rtlCol="0" anchor="ctr"/>
            <a:lstStyle/>
            <a:p>
              <a:pPr algn="ctr">
                <a:lnSpc>
                  <a:spcPts val="2240"/>
                </a:lnSpc>
              </a:pPr>
              <a:r>
                <a:rPr lang="en-US" sz="1600" dirty="0">
                  <a:solidFill>
                    <a:srgbClr val="FFFFFF"/>
                  </a:solidFill>
                  <a:latin typeface="Lato"/>
                  <a:ea typeface="Lato"/>
                  <a:cs typeface="Lato"/>
                  <a:sym typeface="Lato"/>
                </a:rPr>
                <a:t>James Sutherland </a:t>
              </a:r>
              <a:r>
                <a:rPr lang="en-US" sz="1600" dirty="0" err="1">
                  <a:solidFill>
                    <a:srgbClr val="FFFFFF"/>
                  </a:solidFill>
                  <a:latin typeface="Lato"/>
                  <a:ea typeface="Lato"/>
                  <a:cs typeface="Lato"/>
                  <a:sym typeface="Lato"/>
                </a:rPr>
                <a:t>remodelled</a:t>
              </a:r>
              <a:r>
                <a:rPr lang="en-US" sz="1600" dirty="0">
                  <a:solidFill>
                    <a:srgbClr val="FFFFFF"/>
                  </a:solidFill>
                  <a:latin typeface="Lato"/>
                  <a:ea typeface="Lato"/>
                  <a:cs typeface="Lato"/>
                  <a:sym typeface="Lato"/>
                </a:rPr>
                <a:t> the house and added two lodges and stables. He also landscaped the grounds. </a:t>
              </a:r>
            </a:p>
            <a:p>
              <a:pPr algn="ctr">
                <a:lnSpc>
                  <a:spcPts val="2240"/>
                </a:lnSpc>
              </a:pPr>
              <a:r>
                <a:rPr lang="en-US" sz="1600" dirty="0">
                  <a:solidFill>
                    <a:srgbClr val="FFFFFF"/>
                  </a:solidFill>
                  <a:latin typeface="Lato"/>
                  <a:ea typeface="Lato"/>
                  <a:cs typeface="Lato"/>
                  <a:sym typeface="Lato"/>
                </a:rPr>
                <a:t>The Coachman’s and Gardener’s homes still remain after the mansion was torn down. </a:t>
              </a:r>
            </a:p>
          </p:txBody>
        </p:sp>
      </p:grpSp>
      <p:grpSp>
        <p:nvGrpSpPr>
          <p:cNvPr id="29" name="Group 29"/>
          <p:cNvGrpSpPr/>
          <p:nvPr/>
        </p:nvGrpSpPr>
        <p:grpSpPr>
          <a:xfrm>
            <a:off x="13017026" y="3490576"/>
            <a:ext cx="3740760" cy="2110816"/>
            <a:chOff x="0" y="0"/>
            <a:chExt cx="1091894" cy="616128"/>
          </a:xfrm>
        </p:grpSpPr>
        <p:sp>
          <p:nvSpPr>
            <p:cNvPr id="30" name="Freeform 30"/>
            <p:cNvSpPr/>
            <p:nvPr/>
          </p:nvSpPr>
          <p:spPr>
            <a:xfrm>
              <a:off x="0" y="0"/>
              <a:ext cx="1091894" cy="616128"/>
            </a:xfrm>
            <a:custGeom>
              <a:avLst/>
              <a:gdLst/>
              <a:ahLst/>
              <a:cxnLst/>
              <a:rect l="l" t="t" r="r" b="b"/>
              <a:pathLst>
                <a:path w="1091894" h="616128">
                  <a:moveTo>
                    <a:pt x="105550" y="0"/>
                  </a:moveTo>
                  <a:lnTo>
                    <a:pt x="986344" y="0"/>
                  </a:lnTo>
                  <a:cubicBezTo>
                    <a:pt x="1044638" y="0"/>
                    <a:pt x="1091894" y="47256"/>
                    <a:pt x="1091894" y="105550"/>
                  </a:cubicBezTo>
                  <a:lnTo>
                    <a:pt x="1091894" y="510578"/>
                  </a:lnTo>
                  <a:cubicBezTo>
                    <a:pt x="1091894" y="538572"/>
                    <a:pt x="1080774" y="565419"/>
                    <a:pt x="1060979" y="585213"/>
                  </a:cubicBezTo>
                  <a:cubicBezTo>
                    <a:pt x="1041185" y="605008"/>
                    <a:pt x="1014338" y="616128"/>
                    <a:pt x="986344" y="616128"/>
                  </a:cubicBezTo>
                  <a:lnTo>
                    <a:pt x="105550" y="616128"/>
                  </a:lnTo>
                  <a:cubicBezTo>
                    <a:pt x="47256" y="616128"/>
                    <a:pt x="0" y="568872"/>
                    <a:pt x="0" y="510578"/>
                  </a:cubicBezTo>
                  <a:lnTo>
                    <a:pt x="0" y="105550"/>
                  </a:lnTo>
                  <a:cubicBezTo>
                    <a:pt x="0" y="47256"/>
                    <a:pt x="47256" y="0"/>
                    <a:pt x="105550" y="0"/>
                  </a:cubicBezTo>
                  <a:close/>
                </a:path>
              </a:pathLst>
            </a:custGeom>
            <a:solidFill>
              <a:srgbClr val="B39785"/>
            </a:solidFill>
          </p:spPr>
          <p:txBody>
            <a:bodyPr/>
            <a:lstStyle/>
            <a:p>
              <a:endParaRPr lang="en-US"/>
            </a:p>
          </p:txBody>
        </p:sp>
        <p:sp>
          <p:nvSpPr>
            <p:cNvPr id="31" name="TextBox 31"/>
            <p:cNvSpPr txBox="1"/>
            <p:nvPr/>
          </p:nvSpPr>
          <p:spPr>
            <a:xfrm>
              <a:off x="0" y="-38100"/>
              <a:ext cx="1091894" cy="654228"/>
            </a:xfrm>
            <a:prstGeom prst="rect">
              <a:avLst/>
            </a:prstGeom>
          </p:spPr>
          <p:txBody>
            <a:bodyPr lIns="88900" tIns="88900" rIns="88900" bIns="88900" rtlCol="0" anchor="ctr"/>
            <a:lstStyle/>
            <a:p>
              <a:pPr algn="ctr">
                <a:lnSpc>
                  <a:spcPts val="2240"/>
                </a:lnSpc>
              </a:pPr>
              <a:r>
                <a:rPr lang="en-US" sz="1600" dirty="0">
                  <a:solidFill>
                    <a:srgbClr val="FFFFFF"/>
                  </a:solidFill>
                  <a:latin typeface="Lato"/>
                  <a:ea typeface="Lato"/>
                  <a:cs typeface="Lato"/>
                  <a:sym typeface="Lato"/>
                </a:rPr>
                <a:t>The estate was surrounded by a wrought iron fence, well-kept lawns, trees and beautiful gardens. It is </a:t>
              </a:r>
              <a:r>
                <a:rPr lang="en-US" sz="1600" dirty="0" err="1">
                  <a:solidFill>
                    <a:srgbClr val="FFFFFF"/>
                  </a:solidFill>
                  <a:latin typeface="Lato"/>
                  <a:ea typeface="Lato"/>
                  <a:cs typeface="Lato"/>
                  <a:sym typeface="Lato"/>
                </a:rPr>
                <a:t>rumoured</a:t>
              </a:r>
              <a:r>
                <a:rPr lang="en-US" sz="1600" dirty="0">
                  <a:solidFill>
                    <a:srgbClr val="FFFFFF"/>
                  </a:solidFill>
                  <a:latin typeface="Lato"/>
                  <a:ea typeface="Lato"/>
                  <a:cs typeface="Lato"/>
                  <a:sym typeface="Lato"/>
                </a:rPr>
                <a:t> that the pit from a peach that Prince Edward, (later King George VI) ate was planted and eventually supplied a number of trees in the city.</a:t>
              </a:r>
            </a:p>
          </p:txBody>
        </p:sp>
      </p:grpSp>
      <p:grpSp>
        <p:nvGrpSpPr>
          <p:cNvPr id="32" name="Group 32"/>
          <p:cNvGrpSpPr/>
          <p:nvPr/>
        </p:nvGrpSpPr>
        <p:grpSpPr>
          <a:xfrm>
            <a:off x="11187255" y="6127861"/>
            <a:ext cx="4299139" cy="1158316"/>
            <a:chOff x="0" y="0"/>
            <a:chExt cx="1254880" cy="338102"/>
          </a:xfrm>
        </p:grpSpPr>
        <p:sp>
          <p:nvSpPr>
            <p:cNvPr id="33" name="Freeform 33"/>
            <p:cNvSpPr/>
            <p:nvPr/>
          </p:nvSpPr>
          <p:spPr>
            <a:xfrm>
              <a:off x="0" y="0"/>
              <a:ext cx="1254880" cy="338102"/>
            </a:xfrm>
            <a:custGeom>
              <a:avLst/>
              <a:gdLst/>
              <a:ahLst/>
              <a:cxnLst/>
              <a:rect l="l" t="t" r="r" b="b"/>
              <a:pathLst>
                <a:path w="1254880" h="338102">
                  <a:moveTo>
                    <a:pt x="91841" y="0"/>
                  </a:moveTo>
                  <a:lnTo>
                    <a:pt x="1163039" y="0"/>
                  </a:lnTo>
                  <a:cubicBezTo>
                    <a:pt x="1187397" y="0"/>
                    <a:pt x="1210757" y="9676"/>
                    <a:pt x="1227981" y="26900"/>
                  </a:cubicBezTo>
                  <a:cubicBezTo>
                    <a:pt x="1245204" y="44123"/>
                    <a:pt x="1254880" y="67483"/>
                    <a:pt x="1254880" y="91841"/>
                  </a:cubicBezTo>
                  <a:lnTo>
                    <a:pt x="1254880" y="246261"/>
                  </a:lnTo>
                  <a:cubicBezTo>
                    <a:pt x="1254880" y="270619"/>
                    <a:pt x="1245204" y="293979"/>
                    <a:pt x="1227981" y="311203"/>
                  </a:cubicBezTo>
                  <a:cubicBezTo>
                    <a:pt x="1210757" y="328426"/>
                    <a:pt x="1187397" y="338102"/>
                    <a:pt x="1163039" y="338102"/>
                  </a:cubicBezTo>
                  <a:lnTo>
                    <a:pt x="91841" y="338102"/>
                  </a:lnTo>
                  <a:cubicBezTo>
                    <a:pt x="41119" y="338102"/>
                    <a:pt x="0" y="296983"/>
                    <a:pt x="0" y="246261"/>
                  </a:cubicBezTo>
                  <a:lnTo>
                    <a:pt x="0" y="91841"/>
                  </a:lnTo>
                  <a:cubicBezTo>
                    <a:pt x="0" y="67483"/>
                    <a:pt x="9676" y="44123"/>
                    <a:pt x="26900" y="26900"/>
                  </a:cubicBezTo>
                  <a:cubicBezTo>
                    <a:pt x="44123" y="9676"/>
                    <a:pt x="67483" y="0"/>
                    <a:pt x="91841" y="0"/>
                  </a:cubicBezTo>
                  <a:close/>
                </a:path>
              </a:pathLst>
            </a:custGeom>
            <a:solidFill>
              <a:srgbClr val="B39785"/>
            </a:solidFill>
          </p:spPr>
          <p:txBody>
            <a:bodyPr/>
            <a:lstStyle/>
            <a:p>
              <a:endParaRPr lang="en-US"/>
            </a:p>
          </p:txBody>
        </p:sp>
        <p:sp>
          <p:nvSpPr>
            <p:cNvPr id="34" name="TextBox 34"/>
            <p:cNvSpPr txBox="1"/>
            <p:nvPr/>
          </p:nvSpPr>
          <p:spPr>
            <a:xfrm>
              <a:off x="0" y="-38100"/>
              <a:ext cx="1254880" cy="376202"/>
            </a:xfrm>
            <a:prstGeom prst="rect">
              <a:avLst/>
            </a:prstGeom>
          </p:spPr>
          <p:txBody>
            <a:bodyPr lIns="190500" tIns="190500" rIns="190500" bIns="190500" rtlCol="0" anchor="ctr"/>
            <a:lstStyle/>
            <a:p>
              <a:pPr algn="ctr">
                <a:lnSpc>
                  <a:spcPts val="2240"/>
                </a:lnSpc>
              </a:pPr>
              <a:r>
                <a:rPr lang="en-US" sz="1600" dirty="0" err="1">
                  <a:solidFill>
                    <a:srgbClr val="FFFFFF"/>
                  </a:solidFill>
                  <a:latin typeface="Lato"/>
                  <a:ea typeface="Lato"/>
                  <a:cs typeface="Lato"/>
                  <a:sym typeface="Lato"/>
                </a:rPr>
                <a:t>Altadore</a:t>
              </a:r>
              <a:r>
                <a:rPr lang="en-US" sz="1600" dirty="0">
                  <a:solidFill>
                    <a:srgbClr val="FFFFFF"/>
                  </a:solidFill>
                  <a:latin typeface="Lato"/>
                  <a:ea typeface="Lato"/>
                  <a:cs typeface="Lato"/>
                  <a:sym typeface="Lato"/>
                </a:rPr>
                <a:t> was famous far and wide for its beautiful and intricate handcrafted woodwork in oak, walnut, and cherry wood.  </a:t>
              </a:r>
            </a:p>
          </p:txBody>
        </p:sp>
      </p:grpSp>
      <p:grpSp>
        <p:nvGrpSpPr>
          <p:cNvPr id="35" name="Group 35"/>
          <p:cNvGrpSpPr/>
          <p:nvPr/>
        </p:nvGrpSpPr>
        <p:grpSpPr>
          <a:xfrm rot="-5400000">
            <a:off x="1348320" y="7605397"/>
            <a:ext cx="1531578" cy="2048356"/>
            <a:chOff x="0" y="0"/>
            <a:chExt cx="874298" cy="1169300"/>
          </a:xfrm>
        </p:grpSpPr>
        <p:sp>
          <p:nvSpPr>
            <p:cNvPr id="36" name="Freeform 36"/>
            <p:cNvSpPr/>
            <p:nvPr/>
          </p:nvSpPr>
          <p:spPr>
            <a:xfrm>
              <a:off x="0" y="0"/>
              <a:ext cx="874298" cy="1169300"/>
            </a:xfrm>
            <a:custGeom>
              <a:avLst/>
              <a:gdLst/>
              <a:ahLst/>
              <a:cxnLst/>
              <a:rect l="l" t="t" r="r" b="b"/>
              <a:pathLst>
                <a:path w="874298" h="1169300">
                  <a:moveTo>
                    <a:pt x="437149" y="0"/>
                  </a:moveTo>
                  <a:cubicBezTo>
                    <a:pt x="195718" y="0"/>
                    <a:pt x="0" y="261757"/>
                    <a:pt x="0" y="584650"/>
                  </a:cubicBezTo>
                  <a:cubicBezTo>
                    <a:pt x="0" y="907544"/>
                    <a:pt x="195718" y="1169300"/>
                    <a:pt x="437149" y="1169300"/>
                  </a:cubicBezTo>
                  <a:cubicBezTo>
                    <a:pt x="678580" y="1169300"/>
                    <a:pt x="874298" y="907544"/>
                    <a:pt x="874298" y="584650"/>
                  </a:cubicBezTo>
                  <a:cubicBezTo>
                    <a:pt x="874298" y="261757"/>
                    <a:pt x="678580" y="0"/>
                    <a:pt x="437149"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37" name="TextBox 37"/>
            <p:cNvSpPr txBox="1"/>
            <p:nvPr/>
          </p:nvSpPr>
          <p:spPr>
            <a:xfrm>
              <a:off x="81965" y="71522"/>
              <a:ext cx="710367" cy="988157"/>
            </a:xfrm>
            <a:prstGeom prst="rect">
              <a:avLst/>
            </a:prstGeom>
          </p:spPr>
          <p:txBody>
            <a:bodyPr lIns="50800" tIns="50800" rIns="50800" bIns="50800" rtlCol="0" anchor="ctr"/>
            <a:lstStyle/>
            <a:p>
              <a:pPr algn="ctr">
                <a:lnSpc>
                  <a:spcPts val="2659"/>
                </a:lnSpc>
              </a:pPr>
              <a:endParaRPr/>
            </a:p>
          </p:txBody>
        </p:sp>
      </p:grpSp>
      <p:grpSp>
        <p:nvGrpSpPr>
          <p:cNvPr id="38" name="Group 38"/>
          <p:cNvGrpSpPr/>
          <p:nvPr/>
        </p:nvGrpSpPr>
        <p:grpSpPr>
          <a:xfrm>
            <a:off x="1574718" y="1741710"/>
            <a:ext cx="4272370" cy="1413306"/>
            <a:chOff x="0" y="0"/>
            <a:chExt cx="1247066" cy="412531"/>
          </a:xfrm>
        </p:grpSpPr>
        <p:sp>
          <p:nvSpPr>
            <p:cNvPr id="39" name="Freeform 39"/>
            <p:cNvSpPr/>
            <p:nvPr/>
          </p:nvSpPr>
          <p:spPr>
            <a:xfrm>
              <a:off x="0" y="0"/>
              <a:ext cx="1247067" cy="412531"/>
            </a:xfrm>
            <a:custGeom>
              <a:avLst/>
              <a:gdLst/>
              <a:ahLst/>
              <a:cxnLst/>
              <a:rect l="l" t="t" r="r" b="b"/>
              <a:pathLst>
                <a:path w="1247067" h="412531">
                  <a:moveTo>
                    <a:pt x="92417" y="0"/>
                  </a:moveTo>
                  <a:lnTo>
                    <a:pt x="1154650" y="0"/>
                  </a:lnTo>
                  <a:cubicBezTo>
                    <a:pt x="1179160" y="0"/>
                    <a:pt x="1202667" y="9737"/>
                    <a:pt x="1219998" y="27068"/>
                  </a:cubicBezTo>
                  <a:cubicBezTo>
                    <a:pt x="1237330" y="44400"/>
                    <a:pt x="1247067" y="67906"/>
                    <a:pt x="1247067" y="92417"/>
                  </a:cubicBezTo>
                  <a:lnTo>
                    <a:pt x="1247067" y="320115"/>
                  </a:lnTo>
                  <a:cubicBezTo>
                    <a:pt x="1247067" y="371155"/>
                    <a:pt x="1205690" y="412531"/>
                    <a:pt x="1154650" y="412531"/>
                  </a:cubicBezTo>
                  <a:lnTo>
                    <a:pt x="92417" y="412531"/>
                  </a:lnTo>
                  <a:cubicBezTo>
                    <a:pt x="41376" y="412531"/>
                    <a:pt x="0" y="371155"/>
                    <a:pt x="0" y="320115"/>
                  </a:cubicBezTo>
                  <a:lnTo>
                    <a:pt x="0" y="92417"/>
                  </a:lnTo>
                  <a:cubicBezTo>
                    <a:pt x="0" y="41376"/>
                    <a:pt x="41376" y="0"/>
                    <a:pt x="92417" y="0"/>
                  </a:cubicBezTo>
                  <a:close/>
                </a:path>
              </a:pathLst>
            </a:custGeom>
            <a:solidFill>
              <a:srgbClr val="B39785"/>
            </a:solidFill>
          </p:spPr>
          <p:txBody>
            <a:bodyPr/>
            <a:lstStyle/>
            <a:p>
              <a:endParaRPr lang="en-US"/>
            </a:p>
          </p:txBody>
        </p:sp>
        <p:sp>
          <p:nvSpPr>
            <p:cNvPr id="40" name="TextBox 40"/>
            <p:cNvSpPr txBox="1"/>
            <p:nvPr/>
          </p:nvSpPr>
          <p:spPr>
            <a:xfrm>
              <a:off x="0" y="-38100"/>
              <a:ext cx="1247066" cy="450631"/>
            </a:xfrm>
            <a:prstGeom prst="rect">
              <a:avLst/>
            </a:prstGeom>
          </p:spPr>
          <p:txBody>
            <a:bodyPr lIns="88900" tIns="88900" rIns="88900" bIns="88900" rtlCol="0" anchor="ctr"/>
            <a:lstStyle/>
            <a:p>
              <a:pPr algn="ctr">
                <a:lnSpc>
                  <a:spcPts val="2240"/>
                </a:lnSpc>
              </a:pPr>
              <a:r>
                <a:rPr lang="en-US" sz="1600" dirty="0">
                  <a:solidFill>
                    <a:srgbClr val="FFFFFF"/>
                  </a:solidFill>
                  <a:latin typeface="Lato"/>
                  <a:ea typeface="Lato"/>
                  <a:cs typeface="Lato"/>
                  <a:sym typeface="Lato"/>
                </a:rPr>
                <a:t>James Sutherland added the large 16.8 x 6 meters two-</a:t>
              </a:r>
              <a:r>
                <a:rPr lang="en-US" sz="1600" dirty="0" err="1">
                  <a:solidFill>
                    <a:srgbClr val="FFFFFF"/>
                  </a:solidFill>
                  <a:latin typeface="Lato"/>
                  <a:ea typeface="Lato"/>
                  <a:cs typeface="Lato"/>
                  <a:sym typeface="Lato"/>
                </a:rPr>
                <a:t>storey</a:t>
              </a:r>
              <a:r>
                <a:rPr lang="en-US" sz="1600" dirty="0">
                  <a:solidFill>
                    <a:srgbClr val="FFFFFF"/>
                  </a:solidFill>
                  <a:latin typeface="Lato"/>
                  <a:ea typeface="Lato"/>
                  <a:cs typeface="Lato"/>
                  <a:sym typeface="Lato"/>
                </a:rPr>
                <a:t> wing on the west side of the house, in addition to the Porte-cochere, and a new wing for a kitchen.</a:t>
              </a:r>
            </a:p>
          </p:txBody>
        </p:sp>
      </p:grpSp>
      <p:grpSp>
        <p:nvGrpSpPr>
          <p:cNvPr id="41" name="Group 41"/>
          <p:cNvGrpSpPr/>
          <p:nvPr/>
        </p:nvGrpSpPr>
        <p:grpSpPr>
          <a:xfrm rot="-5400000">
            <a:off x="5492641" y="2813791"/>
            <a:ext cx="1300112" cy="2098294"/>
            <a:chOff x="0" y="0"/>
            <a:chExt cx="742167" cy="1197807"/>
          </a:xfrm>
        </p:grpSpPr>
        <p:sp>
          <p:nvSpPr>
            <p:cNvPr id="42" name="Freeform 42"/>
            <p:cNvSpPr/>
            <p:nvPr/>
          </p:nvSpPr>
          <p:spPr>
            <a:xfrm>
              <a:off x="0" y="0"/>
              <a:ext cx="742167" cy="1197807"/>
            </a:xfrm>
            <a:custGeom>
              <a:avLst/>
              <a:gdLst/>
              <a:ahLst/>
              <a:cxnLst/>
              <a:rect l="l" t="t" r="r" b="b"/>
              <a:pathLst>
                <a:path w="742167" h="1197807">
                  <a:moveTo>
                    <a:pt x="371083" y="0"/>
                  </a:moveTo>
                  <a:cubicBezTo>
                    <a:pt x="166140" y="0"/>
                    <a:pt x="0" y="268138"/>
                    <a:pt x="0" y="598904"/>
                  </a:cubicBezTo>
                  <a:cubicBezTo>
                    <a:pt x="0" y="929669"/>
                    <a:pt x="166140" y="1197807"/>
                    <a:pt x="371083" y="1197807"/>
                  </a:cubicBezTo>
                  <a:cubicBezTo>
                    <a:pt x="576027" y="1197807"/>
                    <a:pt x="742167" y="929669"/>
                    <a:pt x="742167" y="598904"/>
                  </a:cubicBezTo>
                  <a:cubicBezTo>
                    <a:pt x="742167" y="268138"/>
                    <a:pt x="576027" y="0"/>
                    <a:pt x="371083" y="0"/>
                  </a:cubicBezTo>
                  <a:close/>
                </a:path>
              </a:pathLst>
            </a:custGeom>
            <a:solidFill>
              <a:srgbClr val="000000">
                <a:alpha val="0"/>
              </a:srgbClr>
            </a:solidFill>
            <a:ln w="104775" cap="sq">
              <a:solidFill>
                <a:srgbClr val="C87065"/>
              </a:solidFill>
              <a:prstDash val="solid"/>
              <a:miter/>
            </a:ln>
          </p:spPr>
          <p:txBody>
            <a:bodyPr/>
            <a:lstStyle/>
            <a:p>
              <a:endParaRPr lang="en-US"/>
            </a:p>
          </p:txBody>
        </p:sp>
        <p:sp>
          <p:nvSpPr>
            <p:cNvPr id="43" name="TextBox 43"/>
            <p:cNvSpPr txBox="1"/>
            <p:nvPr/>
          </p:nvSpPr>
          <p:spPr>
            <a:xfrm>
              <a:off x="69578" y="74194"/>
              <a:ext cx="603010" cy="1011318"/>
            </a:xfrm>
            <a:prstGeom prst="rect">
              <a:avLst/>
            </a:prstGeom>
          </p:spPr>
          <p:txBody>
            <a:bodyPr lIns="50800" tIns="50800" rIns="50800" bIns="50800" rtlCol="0" anchor="ctr"/>
            <a:lstStyle/>
            <a:p>
              <a:pPr algn="ctr">
                <a:lnSpc>
                  <a:spcPts val="2659"/>
                </a:lnSpc>
              </a:pPr>
              <a:endParaRPr/>
            </a:p>
          </p:txBody>
        </p:sp>
      </p:grpSp>
      <p:grpSp>
        <p:nvGrpSpPr>
          <p:cNvPr id="44" name="Group 44"/>
          <p:cNvGrpSpPr/>
          <p:nvPr/>
        </p:nvGrpSpPr>
        <p:grpSpPr>
          <a:xfrm>
            <a:off x="3516882" y="8349691"/>
            <a:ext cx="4272370" cy="1413306"/>
            <a:chOff x="0" y="0"/>
            <a:chExt cx="1247066" cy="412531"/>
          </a:xfrm>
        </p:grpSpPr>
        <p:sp>
          <p:nvSpPr>
            <p:cNvPr id="45" name="Freeform 45"/>
            <p:cNvSpPr/>
            <p:nvPr/>
          </p:nvSpPr>
          <p:spPr>
            <a:xfrm>
              <a:off x="0" y="0"/>
              <a:ext cx="1247067" cy="412531"/>
            </a:xfrm>
            <a:custGeom>
              <a:avLst/>
              <a:gdLst/>
              <a:ahLst/>
              <a:cxnLst/>
              <a:rect l="l" t="t" r="r" b="b"/>
              <a:pathLst>
                <a:path w="1247067" h="412531">
                  <a:moveTo>
                    <a:pt x="92417" y="0"/>
                  </a:moveTo>
                  <a:lnTo>
                    <a:pt x="1154650" y="0"/>
                  </a:lnTo>
                  <a:cubicBezTo>
                    <a:pt x="1179160" y="0"/>
                    <a:pt x="1202667" y="9737"/>
                    <a:pt x="1219998" y="27068"/>
                  </a:cubicBezTo>
                  <a:cubicBezTo>
                    <a:pt x="1237330" y="44400"/>
                    <a:pt x="1247067" y="67906"/>
                    <a:pt x="1247067" y="92417"/>
                  </a:cubicBezTo>
                  <a:lnTo>
                    <a:pt x="1247067" y="320115"/>
                  </a:lnTo>
                  <a:cubicBezTo>
                    <a:pt x="1247067" y="371155"/>
                    <a:pt x="1205690" y="412531"/>
                    <a:pt x="1154650" y="412531"/>
                  </a:cubicBezTo>
                  <a:lnTo>
                    <a:pt x="92417" y="412531"/>
                  </a:lnTo>
                  <a:cubicBezTo>
                    <a:pt x="41376" y="412531"/>
                    <a:pt x="0" y="371155"/>
                    <a:pt x="0" y="320115"/>
                  </a:cubicBezTo>
                  <a:lnTo>
                    <a:pt x="0" y="92417"/>
                  </a:lnTo>
                  <a:cubicBezTo>
                    <a:pt x="0" y="41376"/>
                    <a:pt x="41376" y="0"/>
                    <a:pt x="92417" y="0"/>
                  </a:cubicBezTo>
                  <a:close/>
                </a:path>
              </a:pathLst>
            </a:custGeom>
            <a:solidFill>
              <a:srgbClr val="B39785"/>
            </a:solidFill>
          </p:spPr>
          <p:txBody>
            <a:bodyPr/>
            <a:lstStyle/>
            <a:p>
              <a:endParaRPr lang="en-US"/>
            </a:p>
          </p:txBody>
        </p:sp>
        <p:sp>
          <p:nvSpPr>
            <p:cNvPr id="46" name="TextBox 46"/>
            <p:cNvSpPr txBox="1"/>
            <p:nvPr/>
          </p:nvSpPr>
          <p:spPr>
            <a:xfrm>
              <a:off x="0" y="-38100"/>
              <a:ext cx="1247066" cy="450631"/>
            </a:xfrm>
            <a:prstGeom prst="rect">
              <a:avLst/>
            </a:prstGeom>
          </p:spPr>
          <p:txBody>
            <a:bodyPr lIns="88900" tIns="88900" rIns="88900" bIns="88900" rtlCol="0" anchor="ctr"/>
            <a:lstStyle/>
            <a:p>
              <a:pPr algn="ctr">
                <a:lnSpc>
                  <a:spcPts val="2240"/>
                </a:lnSpc>
              </a:pPr>
              <a:r>
                <a:rPr lang="en-US" sz="1600" dirty="0">
                  <a:solidFill>
                    <a:srgbClr val="FFFFFF"/>
                  </a:solidFill>
                  <a:latin typeface="Lato"/>
                  <a:ea typeface="Lato"/>
                  <a:cs typeface="Lato"/>
                  <a:sym typeface="Lato"/>
                </a:rPr>
                <a:t>James Sutherland also added the large veranda that ran along the east, north, and west sides of the home. A conservatory was built on to the back of the home too. </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12" restart="whenNotActive" fill="hold" evtFilter="cancelBubble" nodeType="interactiveSeq">
                <p:stCondLst>
                  <p:cond evt="onClick" delay="0">
                    <p:tgtEl>
                      <p:spTgt spid="16"/>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seq concurrent="1" nextAc="seek">
              <p:cTn id="17" restart="whenNotActive" fill="hold" evtFilter="cancelBubble" nodeType="interactiveSeq">
                <p:stCondLst>
                  <p:cond evt="onClick" delay="0">
                    <p:tgtEl>
                      <p:spTgt spid="13"/>
                    </p:tgtEl>
                  </p:cond>
                </p:stCondLst>
                <p:endSync evt="end" delay="0">
                  <p:rtn val="all"/>
                </p:endSync>
                <p:childTnLst>
                  <p:par>
                    <p:cTn id="18" fill="hold">
                      <p:stCondLst>
                        <p:cond delay="0"/>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13"/>
                  </p:tgtEl>
                </p:cond>
              </p:nextCondLst>
            </p:seq>
            <p:seq concurrent="1" nextAc="seek">
              <p:cTn id="22" restart="whenNotActive" fill="hold" evtFilter="cancelBubble" nodeType="interactiveSeq">
                <p:stCondLst>
                  <p:cond evt="onClick" delay="0">
                    <p:tgtEl>
                      <p:spTgt spid="10"/>
                    </p:tgtEl>
                  </p:cond>
                </p:stCondLst>
                <p:endSync evt="end" delay="0">
                  <p:rtn val="all"/>
                </p:endSync>
                <p:childTnLst>
                  <p:par>
                    <p:cTn id="23" fill="hold">
                      <p:stCondLst>
                        <p:cond delay="0"/>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27" restart="whenNotActive" fill="hold" evtFilter="cancelBubble" nodeType="interactiveSeq">
                <p:stCondLst>
                  <p:cond evt="onClick" delay="0">
                    <p:tgtEl>
                      <p:spTgt spid="35"/>
                    </p:tgtEl>
                  </p:cond>
                </p:stCondLst>
                <p:endSync evt="end" delay="0">
                  <p:rtn val="all"/>
                </p:endSync>
                <p:childTnLst>
                  <p:par>
                    <p:cTn id="28" fill="hold">
                      <p:stCondLst>
                        <p:cond delay="0"/>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35"/>
                  </p:tgtEl>
                </p:cond>
              </p:nextCondLst>
            </p:seq>
            <p:seq concurrent="1" nextAc="seek">
              <p:cTn id="32" restart="whenNotActive" fill="hold" evtFilter="cancelBubble" nodeType="interactiveSeq">
                <p:stCondLst>
                  <p:cond evt="onClick" delay="0">
                    <p:tgtEl>
                      <p:spTgt spid="4"/>
                    </p:tgtEl>
                  </p:cond>
                </p:stCondLst>
                <p:endSync evt="end" delay="0">
                  <p:rtn val="all"/>
                </p:endSync>
                <p:childTnLst>
                  <p:par>
                    <p:cTn id="33" fill="hold">
                      <p:stCondLst>
                        <p:cond delay="0"/>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7E5D9"/>
        </a:solidFill>
        <a:effectLst/>
      </p:bgPr>
    </p:bg>
    <p:spTree>
      <p:nvGrpSpPr>
        <p:cNvPr id="1" name=""/>
        <p:cNvGrpSpPr/>
        <p:nvPr/>
      </p:nvGrpSpPr>
      <p:grpSpPr>
        <a:xfrm>
          <a:off x="0" y="0"/>
          <a:ext cx="0" cy="0"/>
          <a:chOff x="0" y="0"/>
          <a:chExt cx="0" cy="0"/>
        </a:xfrm>
      </p:grpSpPr>
      <p:sp>
        <p:nvSpPr>
          <p:cNvPr id="2" name="AutoShape 2"/>
          <p:cNvSpPr/>
          <p:nvPr/>
        </p:nvSpPr>
        <p:spPr>
          <a:xfrm>
            <a:off x="0" y="1038225"/>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3" name="AutoShape 3">
            <a:hlinkClick r:id="rId2" action="ppaction://hlinksldjump"/>
          </p:cNvPr>
          <p:cNvSpPr/>
          <p:nvPr/>
        </p:nvSpPr>
        <p:spPr>
          <a:xfrm>
            <a:off x="-246340" y="9267825"/>
            <a:ext cx="18534340" cy="0"/>
          </a:xfrm>
          <a:prstGeom prst="line">
            <a:avLst/>
          </a:prstGeom>
          <a:ln w="19050" cap="rnd">
            <a:solidFill>
              <a:srgbClr val="413C36"/>
            </a:solidFill>
            <a:prstDash val="solid"/>
            <a:headEnd type="none" w="sm" len="sm"/>
            <a:tailEnd type="none" w="sm" len="sm"/>
          </a:ln>
        </p:spPr>
        <p:txBody>
          <a:bodyPr/>
          <a:lstStyle/>
          <a:p>
            <a:endParaRPr lang="en-US"/>
          </a:p>
        </p:txBody>
      </p:sp>
      <p:sp>
        <p:nvSpPr>
          <p:cNvPr id="4" name="TextBox 4"/>
          <p:cNvSpPr txBox="1"/>
          <p:nvPr/>
        </p:nvSpPr>
        <p:spPr>
          <a:xfrm>
            <a:off x="6614329" y="144040"/>
            <a:ext cx="5059342" cy="884660"/>
          </a:xfrm>
          <a:prstGeom prst="rect">
            <a:avLst/>
          </a:prstGeom>
        </p:spPr>
        <p:txBody>
          <a:bodyPr lIns="0" tIns="0" rIns="0" bIns="0" rtlCol="0" anchor="t">
            <a:spAutoFit/>
          </a:bodyPr>
          <a:lstStyle/>
          <a:p>
            <a:pPr algn="ctr">
              <a:lnSpc>
                <a:spcPts val="7174"/>
              </a:lnSpc>
              <a:spcBef>
                <a:spcPct val="0"/>
              </a:spcBef>
            </a:pPr>
            <a:r>
              <a:rPr lang="en-US" sz="5519">
                <a:solidFill>
                  <a:srgbClr val="000000"/>
                </a:solidFill>
                <a:latin typeface="Ovo"/>
                <a:ea typeface="Ovo"/>
                <a:cs typeface="Ovo"/>
                <a:sym typeface="Ovo"/>
              </a:rPr>
              <a:t>More Resources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1061</Words>
  <Application>Microsoft Office PowerPoint</Application>
  <PresentationFormat>Custom</PresentationFormat>
  <Paragraphs>51</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TAN Twinkle</vt:lpstr>
      <vt:lpstr>Arial</vt:lpstr>
      <vt:lpstr>Ovo</vt:lpstr>
      <vt:lpstr>Lato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Resources</dc:title>
  <dc:creator>Natysha Rieger</dc:creator>
  <cp:lastModifiedBy>Natysha Rieger</cp:lastModifiedBy>
  <cp:revision>2</cp:revision>
  <dcterms:created xsi:type="dcterms:W3CDTF">2006-08-16T00:00:00Z</dcterms:created>
  <dcterms:modified xsi:type="dcterms:W3CDTF">2025-09-17T16:54:12Z</dcterms:modified>
  <dc:identifier>DAGyxsaE2FQ</dc:identifier>
</cp:coreProperties>
</file>